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64" r:id="rId3"/>
    <p:sldId id="263" r:id="rId4"/>
    <p:sldId id="268" r:id="rId5"/>
    <p:sldId id="267" r:id="rId6"/>
    <p:sldId id="270" r:id="rId7"/>
    <p:sldId id="272" r:id="rId8"/>
    <p:sldId id="275" r:id="rId9"/>
    <p:sldId id="274" r:id="rId10"/>
    <p:sldId id="273" r:id="rId11"/>
    <p:sldId id="269" r:id="rId12"/>
    <p:sldId id="277" r:id="rId13"/>
    <p:sldId id="280" r:id="rId14"/>
    <p:sldId id="310" r:id="rId15"/>
    <p:sldId id="311" r:id="rId16"/>
    <p:sldId id="312" r:id="rId17"/>
    <p:sldId id="289" r:id="rId18"/>
    <p:sldId id="276" r:id="rId19"/>
    <p:sldId id="286" r:id="rId20"/>
    <p:sldId id="287" r:id="rId21"/>
    <p:sldId id="283" r:id="rId22"/>
    <p:sldId id="292" r:id="rId23"/>
    <p:sldId id="290" r:id="rId24"/>
    <p:sldId id="291" r:id="rId25"/>
    <p:sldId id="314" r:id="rId26"/>
    <p:sldId id="308" r:id="rId27"/>
    <p:sldId id="309" r:id="rId28"/>
    <p:sldId id="313" r:id="rId29"/>
    <p:sldId id="307" r:id="rId30"/>
    <p:sldId id="271" r:id="rId31"/>
    <p:sldId id="293" r:id="rId32"/>
    <p:sldId id="296" r:id="rId33"/>
    <p:sldId id="294" r:id="rId34"/>
    <p:sldId id="295" r:id="rId35"/>
    <p:sldId id="319" r:id="rId36"/>
    <p:sldId id="320" r:id="rId37"/>
    <p:sldId id="321" r:id="rId38"/>
    <p:sldId id="323" r:id="rId39"/>
    <p:sldId id="322" r:id="rId40"/>
    <p:sldId id="324" r:id="rId41"/>
    <p:sldId id="325" r:id="rId42"/>
    <p:sldId id="327" r:id="rId43"/>
    <p:sldId id="328" r:id="rId44"/>
    <p:sldId id="331" r:id="rId45"/>
    <p:sldId id="329" r:id="rId46"/>
    <p:sldId id="332" r:id="rId47"/>
    <p:sldId id="333" r:id="rId48"/>
    <p:sldId id="334" r:id="rId49"/>
    <p:sldId id="260" r:id="rId50"/>
    <p:sldId id="261" r:id="rId51"/>
    <p:sldId id="262" r:id="rId52"/>
    <p:sldId id="317" r:id="rId53"/>
    <p:sldId id="278" r:id="rId54"/>
    <p:sldId id="299" r:id="rId55"/>
    <p:sldId id="300" r:id="rId56"/>
    <p:sldId id="298" r:id="rId57"/>
    <p:sldId id="297" r:id="rId58"/>
    <p:sldId id="301" r:id="rId59"/>
    <p:sldId id="302" r:id="rId60"/>
    <p:sldId id="315" r:id="rId61"/>
    <p:sldId id="316" r:id="rId62"/>
    <p:sldId id="318" r:id="rId63"/>
    <p:sldId id="306" r:id="rId64"/>
    <p:sldId id="304" r:id="rId65"/>
    <p:sldId id="305" r:id="rId66"/>
    <p:sldId id="266" r:id="rId67"/>
    <p:sldId id="265" r:id="rId68"/>
    <p:sldId id="335"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简介" id="{A05E2FDB-D8F6-4FC5-BF1F-59CDC25D89EC}">
          <p14:sldIdLst>
            <p14:sldId id="256"/>
            <p14:sldId id="264"/>
          </p14:sldIdLst>
        </p14:section>
        <p14:section name="FreeRTOS工程目录结构" id="{E9673902-F3F9-403A-93CB-73C119A0210A}">
          <p14:sldIdLst>
            <p14:sldId id="263"/>
            <p14:sldId id="268"/>
            <p14:sldId id="267"/>
          </p14:sldIdLst>
        </p14:section>
        <p14:section name="FreeRTOS任务" id="{8F18D1A6-3912-4111-99FF-3648F3FDAC94}">
          <p14:sldIdLst>
            <p14:sldId id="270"/>
            <p14:sldId id="272"/>
            <p14:sldId id="275"/>
            <p14:sldId id="274"/>
          </p14:sldIdLst>
        </p14:section>
        <p14:section name="FreeRTOS任务状态" id="{352C1E0B-F26E-4E53-97D4-298C59B1F323}">
          <p14:sldIdLst>
            <p14:sldId id="273"/>
          </p14:sldIdLst>
        </p14:section>
        <p14:section name="FreeRTOS创建任务" id="{5F1F92C6-9D60-48D1-B086-D18CBA6E7701}">
          <p14:sldIdLst>
            <p14:sldId id="269"/>
            <p14:sldId id="277"/>
            <p14:sldId id="280"/>
            <p14:sldId id="310"/>
            <p14:sldId id="311"/>
            <p14:sldId id="312"/>
          </p14:sldIdLst>
        </p14:section>
        <p14:section name="FreeRTOS调度算法" id="{25C4BFEF-60BB-402D-A1CF-EDD79AEDCADB}">
          <p14:sldIdLst>
            <p14:sldId id="289"/>
            <p14:sldId id="276"/>
            <p14:sldId id="286"/>
            <p14:sldId id="287"/>
            <p14:sldId id="283"/>
            <p14:sldId id="292"/>
            <p14:sldId id="290"/>
            <p14:sldId id="291"/>
          </p14:sldIdLst>
        </p14:section>
        <p14:section name="FreeRTOS删除任务" id="{EEDCFDA4-D67B-42DE-B86D-0C184C0D58DE}">
          <p14:sldIdLst>
            <p14:sldId id="314"/>
            <p14:sldId id="308"/>
            <p14:sldId id="309"/>
            <p14:sldId id="313"/>
            <p14:sldId id="307"/>
          </p14:sldIdLst>
        </p14:section>
        <p14:section name="FreeRTOS内存管理" id="{45D189AC-0ED0-4E03-AB73-86C35B44C423}">
          <p14:sldIdLst>
            <p14:sldId id="271"/>
            <p14:sldId id="293"/>
            <p14:sldId id="296"/>
            <p14:sldId id="294"/>
            <p14:sldId id="295"/>
          </p14:sldIdLst>
        </p14:section>
        <p14:section name="FreeRTOS中断管理" id="{0537B9EE-924B-456A-8104-675F9CD5AC57}">
          <p14:sldIdLst>
            <p14:sldId id="319"/>
            <p14:sldId id="320"/>
            <p14:sldId id="321"/>
            <p14:sldId id="323"/>
            <p14:sldId id="322"/>
            <p14:sldId id="324"/>
            <p14:sldId id="325"/>
            <p14:sldId id="327"/>
            <p14:sldId id="328"/>
            <p14:sldId id="331"/>
            <p14:sldId id="329"/>
            <p14:sldId id="332"/>
            <p14:sldId id="333"/>
            <p14:sldId id="334"/>
          </p14:sldIdLst>
        </p14:section>
        <p14:section name="FreeRTOS安装" id="{C6D2D306-730E-4064-BDFB-E501632EDD06}">
          <p14:sldIdLst>
            <p14:sldId id="260"/>
            <p14:sldId id="261"/>
            <p14:sldId id="262"/>
            <p14:sldId id="317"/>
            <p14:sldId id="278"/>
            <p14:sldId id="299"/>
            <p14:sldId id="300"/>
            <p14:sldId id="298"/>
            <p14:sldId id="297"/>
            <p14:sldId id="301"/>
            <p14:sldId id="302"/>
            <p14:sldId id="315"/>
            <p14:sldId id="316"/>
          </p14:sldIdLst>
        </p14:section>
        <p14:section name="FreeRTOS demo运行" id="{6BFCAABD-BB82-45EB-9AE6-AF52EAD3AD85}">
          <p14:sldIdLst>
            <p14:sldId id="318"/>
            <p14:sldId id="306"/>
            <p14:sldId id="304"/>
            <p14:sldId id="305"/>
          </p14:sldIdLst>
        </p14:section>
        <p14:section name="可借鉴的地方" id="{AC3AFDEF-CE6E-4F12-ABE2-8CE2EB8EB86B}">
          <p14:sldIdLst>
            <p14:sldId id="266"/>
          </p14:sldIdLst>
        </p14:section>
        <p14:section name="参考资料" id="{06AAA63A-4FC8-451E-A08D-2B890C6AEC85}">
          <p14:sldIdLst>
            <p14:sldId id="265"/>
          </p14:sldIdLst>
        </p14:section>
        <p14:section name="RUST" id="{6B2B1BB6-8A8F-459B-8F1F-83081599407E}">
          <p14:sldIdLst>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2" d="100"/>
          <a:sy n="162" d="100"/>
        </p:scale>
        <p:origin x="20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9BA95-3EB0-44A6-ACE9-C872EC065B78}" type="datetimeFigureOut">
              <a:rPr lang="zh-CN" altLang="en-US" smtClean="0"/>
              <a:t>2021/12/12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E6C68F-26F1-4A86-B71F-8B98D9D54B52}" type="slidenum">
              <a:rPr lang="zh-CN" altLang="en-US" smtClean="0"/>
              <a:t>‹#›</a:t>
            </a:fld>
            <a:endParaRPr lang="zh-CN" altLang="en-US"/>
          </a:p>
        </p:txBody>
      </p:sp>
    </p:spTree>
    <p:extLst>
      <p:ext uri="{BB962C8B-B14F-4D97-AF65-F5344CB8AC3E}">
        <p14:creationId xmlns:p14="http://schemas.microsoft.com/office/powerpoint/2010/main" val="3881370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官方参考资料</a:t>
            </a:r>
          </a:p>
        </p:txBody>
      </p:sp>
      <p:sp>
        <p:nvSpPr>
          <p:cNvPr id="4" name="灯片编号占位符 3"/>
          <p:cNvSpPr>
            <a:spLocks noGrp="1"/>
          </p:cNvSpPr>
          <p:nvPr>
            <p:ph type="sldNum" sz="quarter" idx="5"/>
          </p:nvPr>
        </p:nvSpPr>
        <p:spPr/>
        <p:txBody>
          <a:bodyPr/>
          <a:lstStyle/>
          <a:p>
            <a:fld id="{15E6C68F-26F1-4A86-B71F-8B98D9D54B52}" type="slidenum">
              <a:rPr lang="zh-CN" altLang="en-US" smtClean="0"/>
              <a:t>67</a:t>
            </a:fld>
            <a:endParaRPr lang="zh-CN" altLang="en-US"/>
          </a:p>
        </p:txBody>
      </p:sp>
    </p:spTree>
    <p:extLst>
      <p:ext uri="{BB962C8B-B14F-4D97-AF65-F5344CB8AC3E}">
        <p14:creationId xmlns:p14="http://schemas.microsoft.com/office/powerpoint/2010/main" val="3629672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7669A-38F6-4E35-B00D-8FE04F3A411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2C99A9-9353-4240-90D7-985DBE2922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102464-511C-458B-ADF2-4549B1691157}"/>
              </a:ext>
            </a:extLst>
          </p:cNvPr>
          <p:cNvSpPr>
            <a:spLocks noGrp="1"/>
          </p:cNvSpPr>
          <p:nvPr>
            <p:ph type="dt" sz="half" idx="10"/>
          </p:nvPr>
        </p:nvSpPr>
        <p:spPr/>
        <p:txBody>
          <a:bodyPr/>
          <a:lstStyle/>
          <a:p>
            <a:fld id="{890C83FC-C1E1-437B-B6CE-4B48BAC371E7}"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21A01253-7605-4252-ABC2-F0C360DD6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19CAA9-CB89-4BF8-9B12-51E77D7445E1}"/>
              </a:ext>
            </a:extLst>
          </p:cNvPr>
          <p:cNvSpPr>
            <a:spLocks noGrp="1"/>
          </p:cNvSpPr>
          <p:nvPr>
            <p:ph type="sldNum" sz="quarter" idx="12"/>
          </p:nvPr>
        </p:nvSpPr>
        <p:spPr/>
        <p:txBody>
          <a:body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605838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DC0CC-3D1E-42C5-BEF2-FA5AE23E2C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ED0CBA-D549-48F8-831C-948919736BF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63CD91D-0460-4815-9480-5298777BF1E5}"/>
              </a:ext>
            </a:extLst>
          </p:cNvPr>
          <p:cNvSpPr>
            <a:spLocks noGrp="1"/>
          </p:cNvSpPr>
          <p:nvPr>
            <p:ph type="dt" sz="half" idx="10"/>
          </p:nvPr>
        </p:nvSpPr>
        <p:spPr/>
        <p:txBody>
          <a:bodyPr/>
          <a:lstStyle/>
          <a:p>
            <a:fld id="{890C83FC-C1E1-437B-B6CE-4B48BAC371E7}"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202A55DC-4CF6-4117-B1E4-67A816C9A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87F0CB-9AB4-4317-B4B8-93A49EFBDFA1}"/>
              </a:ext>
            </a:extLst>
          </p:cNvPr>
          <p:cNvSpPr>
            <a:spLocks noGrp="1"/>
          </p:cNvSpPr>
          <p:nvPr>
            <p:ph type="sldNum" sz="quarter" idx="12"/>
          </p:nvPr>
        </p:nvSpPr>
        <p:spPr/>
        <p:txBody>
          <a:body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2818068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304D6F-1B69-4824-A07E-D36FF5F45C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24B9430-67AE-450A-87C8-3A22FFC3C44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EA81EDB-4A24-4BCB-9D77-D74085C83B91}"/>
              </a:ext>
            </a:extLst>
          </p:cNvPr>
          <p:cNvSpPr>
            <a:spLocks noGrp="1"/>
          </p:cNvSpPr>
          <p:nvPr>
            <p:ph type="dt" sz="half" idx="10"/>
          </p:nvPr>
        </p:nvSpPr>
        <p:spPr/>
        <p:txBody>
          <a:bodyPr/>
          <a:lstStyle/>
          <a:p>
            <a:fld id="{890C83FC-C1E1-437B-B6CE-4B48BAC371E7}"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7AA68AB8-4F23-40D6-B5E9-50D0B71724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831D5E-4AB9-4D0E-870B-EAF3114D42F8}"/>
              </a:ext>
            </a:extLst>
          </p:cNvPr>
          <p:cNvSpPr>
            <a:spLocks noGrp="1"/>
          </p:cNvSpPr>
          <p:nvPr>
            <p:ph type="sldNum" sz="quarter" idx="12"/>
          </p:nvPr>
        </p:nvSpPr>
        <p:spPr/>
        <p:txBody>
          <a:body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3924620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9E0F3-E975-4E13-9534-25F4406EE6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72137E-A254-4B04-A828-15AC484FD55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29BC265-522A-4751-8C5D-B0716674DE55}"/>
              </a:ext>
            </a:extLst>
          </p:cNvPr>
          <p:cNvSpPr>
            <a:spLocks noGrp="1"/>
          </p:cNvSpPr>
          <p:nvPr>
            <p:ph type="dt" sz="half" idx="10"/>
          </p:nvPr>
        </p:nvSpPr>
        <p:spPr/>
        <p:txBody>
          <a:bodyPr/>
          <a:lstStyle/>
          <a:p>
            <a:fld id="{890C83FC-C1E1-437B-B6CE-4B48BAC371E7}"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ABDC6878-6861-4550-9C52-E0B55A9691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AE6977-BF19-4DFA-AFE9-259349C93B90}"/>
              </a:ext>
            </a:extLst>
          </p:cNvPr>
          <p:cNvSpPr>
            <a:spLocks noGrp="1"/>
          </p:cNvSpPr>
          <p:nvPr>
            <p:ph type="sldNum" sz="quarter" idx="12"/>
          </p:nvPr>
        </p:nvSpPr>
        <p:spPr/>
        <p:txBody>
          <a:body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197079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C5641-5204-4D79-BCF4-CEBB5A2F58D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EE78967-E27B-4F78-9705-96F7D7414F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B289995-95DC-4B65-A991-792CBCDCCC4E}"/>
              </a:ext>
            </a:extLst>
          </p:cNvPr>
          <p:cNvSpPr>
            <a:spLocks noGrp="1"/>
          </p:cNvSpPr>
          <p:nvPr>
            <p:ph type="dt" sz="half" idx="10"/>
          </p:nvPr>
        </p:nvSpPr>
        <p:spPr/>
        <p:txBody>
          <a:bodyPr/>
          <a:lstStyle/>
          <a:p>
            <a:fld id="{890C83FC-C1E1-437B-B6CE-4B48BAC371E7}"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A33F9533-2B4D-45A3-8BCC-EEEE2EB66C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DEFEA6-5D24-4BF6-ABFF-B5134E8758BC}"/>
              </a:ext>
            </a:extLst>
          </p:cNvPr>
          <p:cNvSpPr>
            <a:spLocks noGrp="1"/>
          </p:cNvSpPr>
          <p:nvPr>
            <p:ph type="sldNum" sz="quarter" idx="12"/>
          </p:nvPr>
        </p:nvSpPr>
        <p:spPr/>
        <p:txBody>
          <a:body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25402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AF587-ED7F-41B9-AAEC-AC09736E82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AA42F62-7D9B-44EA-9792-C7644103952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9760AEA-6C36-4DED-93D7-0149FE1EAA0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7A2310-7875-477D-8F61-F8B4B17DDB2C}"/>
              </a:ext>
            </a:extLst>
          </p:cNvPr>
          <p:cNvSpPr>
            <a:spLocks noGrp="1"/>
          </p:cNvSpPr>
          <p:nvPr>
            <p:ph type="dt" sz="half" idx="10"/>
          </p:nvPr>
        </p:nvSpPr>
        <p:spPr/>
        <p:txBody>
          <a:bodyPr/>
          <a:lstStyle/>
          <a:p>
            <a:fld id="{890C83FC-C1E1-437B-B6CE-4B48BAC371E7}"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1DF62D40-715A-447A-BA93-075506FC30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09865F-8BA5-4D52-8612-FD380AEE3EBC}"/>
              </a:ext>
            </a:extLst>
          </p:cNvPr>
          <p:cNvSpPr>
            <a:spLocks noGrp="1"/>
          </p:cNvSpPr>
          <p:nvPr>
            <p:ph type="sldNum" sz="quarter" idx="12"/>
          </p:nvPr>
        </p:nvSpPr>
        <p:spPr/>
        <p:txBody>
          <a:body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769993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243FF-381E-4BCD-BAE0-690559C216A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D2DA973-06EF-4546-ADE9-CECD69B0F3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AE3AE3D-5CCB-4CF2-855A-724CE3A850F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84C0AC8-C5EB-4B79-AD2E-1E2091002E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CC2E608-28EB-4226-9491-5C6DC9AAEEE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F270844-7332-4A88-BCCA-04F243DD6924}"/>
              </a:ext>
            </a:extLst>
          </p:cNvPr>
          <p:cNvSpPr>
            <a:spLocks noGrp="1"/>
          </p:cNvSpPr>
          <p:nvPr>
            <p:ph type="dt" sz="half" idx="10"/>
          </p:nvPr>
        </p:nvSpPr>
        <p:spPr/>
        <p:txBody>
          <a:bodyPr/>
          <a:lstStyle/>
          <a:p>
            <a:fld id="{890C83FC-C1E1-437B-B6CE-4B48BAC371E7}" type="datetimeFigureOut">
              <a:rPr lang="zh-CN" altLang="en-US" smtClean="0"/>
              <a:t>2021/12/12</a:t>
            </a:fld>
            <a:endParaRPr lang="zh-CN" altLang="en-US"/>
          </a:p>
        </p:txBody>
      </p:sp>
      <p:sp>
        <p:nvSpPr>
          <p:cNvPr id="8" name="页脚占位符 7">
            <a:extLst>
              <a:ext uri="{FF2B5EF4-FFF2-40B4-BE49-F238E27FC236}">
                <a16:creationId xmlns:a16="http://schemas.microsoft.com/office/drawing/2014/main" id="{067192F8-2928-454A-83F2-F1C6AB327E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88F76D-91DF-498A-BBCC-4B8F507D42ED}"/>
              </a:ext>
            </a:extLst>
          </p:cNvPr>
          <p:cNvSpPr>
            <a:spLocks noGrp="1"/>
          </p:cNvSpPr>
          <p:nvPr>
            <p:ph type="sldNum" sz="quarter" idx="12"/>
          </p:nvPr>
        </p:nvSpPr>
        <p:spPr/>
        <p:txBody>
          <a:body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2166122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AC2A7B-5D1B-4B81-A089-099D87B28A7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783622-8CE9-41EE-9910-BDE3ACF6B819}"/>
              </a:ext>
            </a:extLst>
          </p:cNvPr>
          <p:cNvSpPr>
            <a:spLocks noGrp="1"/>
          </p:cNvSpPr>
          <p:nvPr>
            <p:ph type="dt" sz="half" idx="10"/>
          </p:nvPr>
        </p:nvSpPr>
        <p:spPr/>
        <p:txBody>
          <a:bodyPr/>
          <a:lstStyle/>
          <a:p>
            <a:fld id="{890C83FC-C1E1-437B-B6CE-4B48BAC371E7}" type="datetimeFigureOut">
              <a:rPr lang="zh-CN" altLang="en-US" smtClean="0"/>
              <a:t>2021/12/12</a:t>
            </a:fld>
            <a:endParaRPr lang="zh-CN" altLang="en-US"/>
          </a:p>
        </p:txBody>
      </p:sp>
      <p:sp>
        <p:nvSpPr>
          <p:cNvPr id="4" name="页脚占位符 3">
            <a:extLst>
              <a:ext uri="{FF2B5EF4-FFF2-40B4-BE49-F238E27FC236}">
                <a16:creationId xmlns:a16="http://schemas.microsoft.com/office/drawing/2014/main" id="{7E807104-4476-40ED-B18A-83C91B6CCBF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BF55BBD-42AB-49E1-B65E-6A0D07620F39}"/>
              </a:ext>
            </a:extLst>
          </p:cNvPr>
          <p:cNvSpPr>
            <a:spLocks noGrp="1"/>
          </p:cNvSpPr>
          <p:nvPr>
            <p:ph type="sldNum" sz="quarter" idx="12"/>
          </p:nvPr>
        </p:nvSpPr>
        <p:spPr/>
        <p:txBody>
          <a:body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266678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43E93D-9E27-4DA3-9718-8F8A26B28F5C}"/>
              </a:ext>
            </a:extLst>
          </p:cNvPr>
          <p:cNvSpPr>
            <a:spLocks noGrp="1"/>
          </p:cNvSpPr>
          <p:nvPr>
            <p:ph type="dt" sz="half" idx="10"/>
          </p:nvPr>
        </p:nvSpPr>
        <p:spPr/>
        <p:txBody>
          <a:bodyPr/>
          <a:lstStyle/>
          <a:p>
            <a:fld id="{890C83FC-C1E1-437B-B6CE-4B48BAC371E7}" type="datetimeFigureOut">
              <a:rPr lang="zh-CN" altLang="en-US" smtClean="0"/>
              <a:t>2021/12/12</a:t>
            </a:fld>
            <a:endParaRPr lang="zh-CN" altLang="en-US"/>
          </a:p>
        </p:txBody>
      </p:sp>
      <p:sp>
        <p:nvSpPr>
          <p:cNvPr id="3" name="页脚占位符 2">
            <a:extLst>
              <a:ext uri="{FF2B5EF4-FFF2-40B4-BE49-F238E27FC236}">
                <a16:creationId xmlns:a16="http://schemas.microsoft.com/office/drawing/2014/main" id="{45F5A690-A2DD-4FD8-830C-BE2158978FC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E52AB6F-E7D2-4A5E-B21C-4A01625A0C55}"/>
              </a:ext>
            </a:extLst>
          </p:cNvPr>
          <p:cNvSpPr>
            <a:spLocks noGrp="1"/>
          </p:cNvSpPr>
          <p:nvPr>
            <p:ph type="sldNum" sz="quarter" idx="12"/>
          </p:nvPr>
        </p:nvSpPr>
        <p:spPr/>
        <p:txBody>
          <a:body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2303842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40B8C-6425-4689-8482-ACDE146FBD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54A178-CDDF-49AC-B6AF-9FAE5E5663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06F5AB3-1EB8-4CFE-AA83-D547FC20F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8C0A139-3B9C-4839-88E4-65A1C690C755}"/>
              </a:ext>
            </a:extLst>
          </p:cNvPr>
          <p:cNvSpPr>
            <a:spLocks noGrp="1"/>
          </p:cNvSpPr>
          <p:nvPr>
            <p:ph type="dt" sz="half" idx="10"/>
          </p:nvPr>
        </p:nvSpPr>
        <p:spPr/>
        <p:txBody>
          <a:bodyPr/>
          <a:lstStyle/>
          <a:p>
            <a:fld id="{890C83FC-C1E1-437B-B6CE-4B48BAC371E7}"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C8D507C8-49E1-4EB4-AFC3-E8A726C9E4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07F807-BE94-424F-A108-925DAA3973D5}"/>
              </a:ext>
            </a:extLst>
          </p:cNvPr>
          <p:cNvSpPr>
            <a:spLocks noGrp="1"/>
          </p:cNvSpPr>
          <p:nvPr>
            <p:ph type="sldNum" sz="quarter" idx="12"/>
          </p:nvPr>
        </p:nvSpPr>
        <p:spPr/>
        <p:txBody>
          <a:body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393264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115BF0-D592-49E9-A241-BD31D56993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B4E4D6C-DCF6-4063-A1E8-93170332B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ADFF0DF-FC4B-49C1-8777-C31E0FF76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A939866-C46B-4D7C-8DEB-255A7E01BA0F}"/>
              </a:ext>
            </a:extLst>
          </p:cNvPr>
          <p:cNvSpPr>
            <a:spLocks noGrp="1"/>
          </p:cNvSpPr>
          <p:nvPr>
            <p:ph type="dt" sz="half" idx="10"/>
          </p:nvPr>
        </p:nvSpPr>
        <p:spPr/>
        <p:txBody>
          <a:bodyPr/>
          <a:lstStyle/>
          <a:p>
            <a:fld id="{890C83FC-C1E1-437B-B6CE-4B48BAC371E7}"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FD851D2F-6754-4E09-BB8A-0CBBF4A6E4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98B9FF-150D-4A36-8AA6-E005F3B50603}"/>
              </a:ext>
            </a:extLst>
          </p:cNvPr>
          <p:cNvSpPr>
            <a:spLocks noGrp="1"/>
          </p:cNvSpPr>
          <p:nvPr>
            <p:ph type="sldNum" sz="quarter" idx="12"/>
          </p:nvPr>
        </p:nvSpPr>
        <p:spPr/>
        <p:txBody>
          <a:body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1040582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EA87652-B840-457A-8E31-260EA8793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B43DEE8-8F81-49FB-8DAC-21E20E0C62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3FCD88F-3EB9-45AB-BCC4-EF83567280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0C83FC-C1E1-437B-B6CE-4B48BAC371E7}"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7C0FD045-3C13-4761-B63C-C30DDDCC01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764F0A5-7FE0-4DD6-BD4B-51711BEB2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A9B96-8F25-4C8B-B5FC-3B346D5BB798}" type="slidenum">
              <a:rPr lang="zh-CN" altLang="en-US" smtClean="0"/>
              <a:t>‹#›</a:t>
            </a:fld>
            <a:endParaRPr lang="zh-CN" altLang="en-US"/>
          </a:p>
        </p:txBody>
      </p:sp>
    </p:spTree>
    <p:extLst>
      <p:ext uri="{BB962C8B-B14F-4D97-AF65-F5344CB8AC3E}">
        <p14:creationId xmlns:p14="http://schemas.microsoft.com/office/powerpoint/2010/main" val="1043637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2057C-18D5-40E5-8D77-A37A4CEDF42E}"/>
              </a:ext>
            </a:extLst>
          </p:cNvPr>
          <p:cNvSpPr>
            <a:spLocks noGrp="1"/>
          </p:cNvSpPr>
          <p:nvPr>
            <p:ph type="ctrTitle"/>
          </p:nvPr>
        </p:nvSpPr>
        <p:spPr>
          <a:xfrm>
            <a:off x="1524000" y="2052494"/>
            <a:ext cx="9144000" cy="943364"/>
          </a:xfrm>
        </p:spPr>
        <p:txBody>
          <a:bodyPr/>
          <a:lstStyle/>
          <a:p>
            <a:r>
              <a:rPr lang="en-US" altLang="zh-CN" dirty="0"/>
              <a:t>FreeRTOS</a:t>
            </a:r>
            <a:endParaRPr lang="zh-CN" altLang="en-US" dirty="0"/>
          </a:p>
        </p:txBody>
      </p:sp>
      <p:sp>
        <p:nvSpPr>
          <p:cNvPr id="3" name="副标题 2">
            <a:extLst>
              <a:ext uri="{FF2B5EF4-FFF2-40B4-BE49-F238E27FC236}">
                <a16:creationId xmlns:a16="http://schemas.microsoft.com/office/drawing/2014/main" id="{792DBE61-7AAB-4BE0-A928-40807D21DA9B}"/>
              </a:ext>
            </a:extLst>
          </p:cNvPr>
          <p:cNvSpPr>
            <a:spLocks noGrp="1"/>
          </p:cNvSpPr>
          <p:nvPr>
            <p:ph type="subTitle" idx="1"/>
          </p:nvPr>
        </p:nvSpPr>
        <p:spPr>
          <a:xfrm>
            <a:off x="3911055" y="3696224"/>
            <a:ext cx="4369890" cy="1711685"/>
          </a:xfrm>
        </p:spPr>
        <p:txBody>
          <a:bodyPr>
            <a:normAutofit fontScale="92500" lnSpcReduction="20000"/>
          </a:bodyPr>
          <a:lstStyle/>
          <a:p>
            <a:r>
              <a:rPr lang="zh-CN" altLang="en-US" sz="2800" dirty="0"/>
              <a:t>任务</a:t>
            </a:r>
            <a:endParaRPr lang="en-US" altLang="zh-CN" sz="2800" dirty="0"/>
          </a:p>
          <a:p>
            <a:r>
              <a:rPr lang="zh-CN" altLang="en-US" sz="2800" dirty="0"/>
              <a:t>内存</a:t>
            </a:r>
            <a:endParaRPr lang="en-US" altLang="zh-CN" sz="2800" dirty="0"/>
          </a:p>
          <a:p>
            <a:r>
              <a:rPr lang="zh-CN" altLang="en-US" sz="2800" dirty="0"/>
              <a:t>中断</a:t>
            </a:r>
            <a:endParaRPr lang="en-US" altLang="zh-CN" sz="2800" dirty="0"/>
          </a:p>
          <a:p>
            <a:r>
              <a:rPr lang="zh-CN" altLang="en-US" sz="2800" dirty="0"/>
              <a:t>安装</a:t>
            </a:r>
          </a:p>
        </p:txBody>
      </p:sp>
    </p:spTree>
    <p:extLst>
      <p:ext uri="{BB962C8B-B14F-4D97-AF65-F5344CB8AC3E}">
        <p14:creationId xmlns:p14="http://schemas.microsoft.com/office/powerpoint/2010/main" val="1993397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freertos.org/fr-content-src/uploads/2018/07/tskstate.gif">
            <a:extLst>
              <a:ext uri="{FF2B5EF4-FFF2-40B4-BE49-F238E27FC236}">
                <a16:creationId xmlns:a16="http://schemas.microsoft.com/office/drawing/2014/main" id="{23F254F8-FDF2-4364-A833-D2CDB0B2A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765" y="904676"/>
            <a:ext cx="5027034" cy="531061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6189230-7292-4112-B87F-976A49B3499E}"/>
              </a:ext>
            </a:extLst>
          </p:cNvPr>
          <p:cNvPicPr>
            <a:picLocks noChangeAspect="1"/>
          </p:cNvPicPr>
          <p:nvPr/>
        </p:nvPicPr>
        <p:blipFill>
          <a:blip r:embed="rId3"/>
          <a:stretch>
            <a:fillRect/>
          </a:stretch>
        </p:blipFill>
        <p:spPr>
          <a:xfrm>
            <a:off x="6569278" y="746395"/>
            <a:ext cx="4073868" cy="5365209"/>
          </a:xfrm>
          <a:prstGeom prst="rect">
            <a:avLst/>
          </a:prstGeom>
        </p:spPr>
      </p:pic>
      <p:sp>
        <p:nvSpPr>
          <p:cNvPr id="6" name="文本框 5">
            <a:extLst>
              <a:ext uri="{FF2B5EF4-FFF2-40B4-BE49-F238E27FC236}">
                <a16:creationId xmlns:a16="http://schemas.microsoft.com/office/drawing/2014/main" id="{E2756953-6EFC-45DA-8FEA-4AFFA3C5B117}"/>
              </a:ext>
            </a:extLst>
          </p:cNvPr>
          <p:cNvSpPr txBox="1"/>
          <p:nvPr/>
        </p:nvSpPr>
        <p:spPr>
          <a:xfrm>
            <a:off x="518028" y="135235"/>
            <a:ext cx="2884481" cy="769441"/>
          </a:xfrm>
          <a:prstGeom prst="rect">
            <a:avLst/>
          </a:prstGeom>
          <a:noFill/>
        </p:spPr>
        <p:txBody>
          <a:bodyPr wrap="square" rtlCol="0">
            <a:spAutoFit/>
          </a:bodyPr>
          <a:lstStyle/>
          <a:p>
            <a:r>
              <a:rPr lang="zh-CN" altLang="en-US" sz="4400" dirty="0"/>
              <a:t>任务状态</a:t>
            </a:r>
            <a:endParaRPr lang="en-US" altLang="zh-CN" sz="4400" dirty="0"/>
          </a:p>
        </p:txBody>
      </p:sp>
    </p:spTree>
    <p:extLst>
      <p:ext uri="{BB962C8B-B14F-4D97-AF65-F5344CB8AC3E}">
        <p14:creationId xmlns:p14="http://schemas.microsoft.com/office/powerpoint/2010/main" val="2189361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BFC90-2091-4EF3-B0C5-DE4ACAE5097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B1EBD84-E954-4D1D-8A99-5AD7B53E1141}"/>
              </a:ext>
            </a:extLst>
          </p:cNvPr>
          <p:cNvSpPr>
            <a:spLocks noGrp="1"/>
          </p:cNvSpPr>
          <p:nvPr>
            <p:ph idx="1"/>
          </p:nvPr>
        </p:nvSpPr>
        <p:spPr>
          <a:xfrm>
            <a:off x="56914" y="3436775"/>
            <a:ext cx="12040880" cy="3159194"/>
          </a:xfrm>
        </p:spPr>
        <p:txBody>
          <a:bodyPr>
            <a:normAutofit/>
          </a:bodyPr>
          <a:lstStyle/>
          <a:p>
            <a:r>
              <a:rPr lang="en-US" altLang="zh-CN" sz="2400" dirty="0" err="1"/>
              <a:t>pvTaskCode</a:t>
            </a:r>
            <a:r>
              <a:rPr lang="en-US" altLang="zh-CN" sz="2400" dirty="0"/>
              <a:t>——</a:t>
            </a:r>
            <a:r>
              <a:rPr lang="zh-CN" altLang="en-US" sz="2400" dirty="0"/>
              <a:t>指向实现任务的函数的指针，是一个</a:t>
            </a:r>
            <a:r>
              <a:rPr lang="en-US" altLang="zh-CN" sz="2400" dirty="0"/>
              <a:t>void*</a:t>
            </a:r>
          </a:p>
          <a:p>
            <a:r>
              <a:rPr lang="en-US" altLang="zh-CN" sz="2400" dirty="0" err="1"/>
              <a:t>pcName</a:t>
            </a:r>
            <a:r>
              <a:rPr lang="en-US" altLang="zh-CN" sz="2400" dirty="0"/>
              <a:t>——</a:t>
            </a:r>
            <a:r>
              <a:rPr lang="zh-CN" altLang="en-US" sz="2400" dirty="0"/>
              <a:t>任务的名字，并于可读性</a:t>
            </a:r>
            <a:endParaRPr lang="en-US" altLang="zh-CN" sz="2400" dirty="0"/>
          </a:p>
          <a:p>
            <a:r>
              <a:rPr lang="en-US" altLang="zh-CN" sz="2400" dirty="0" err="1"/>
              <a:t>usStackDepth</a:t>
            </a:r>
            <a:r>
              <a:rPr lang="en-US" altLang="zh-CN" sz="2400" dirty="0"/>
              <a:t>——</a:t>
            </a:r>
            <a:r>
              <a:rPr lang="zh-CN" altLang="en-US" sz="2400" dirty="0"/>
              <a:t>堆栈的字数，比如</a:t>
            </a:r>
            <a:r>
              <a:rPr lang="en-US" altLang="zh-CN" sz="2400" dirty="0"/>
              <a:t>32</a:t>
            </a:r>
            <a:r>
              <a:rPr lang="zh-CN" altLang="en-US" sz="2400" dirty="0"/>
              <a:t>位宽的堆栈，字数为</a:t>
            </a:r>
            <a:r>
              <a:rPr lang="en-US" altLang="zh-CN" sz="2400" dirty="0"/>
              <a:t>100</a:t>
            </a:r>
            <a:r>
              <a:rPr lang="zh-CN" altLang="en-US" sz="2400" dirty="0"/>
              <a:t>，则堆栈大小为</a:t>
            </a:r>
            <a:r>
              <a:rPr lang="en-US" altLang="zh-CN" sz="2400" dirty="0"/>
              <a:t>400</a:t>
            </a:r>
            <a:r>
              <a:rPr lang="zh-CN" altLang="en-US" sz="2400" dirty="0"/>
              <a:t>字节</a:t>
            </a:r>
            <a:endParaRPr lang="en-US" altLang="zh-CN" sz="2400" dirty="0"/>
          </a:p>
          <a:p>
            <a:r>
              <a:rPr lang="en-US" altLang="zh-CN" sz="2400" dirty="0" err="1"/>
              <a:t>pvParameters</a:t>
            </a:r>
            <a:r>
              <a:rPr lang="en-US" altLang="zh-CN" sz="2400" dirty="0"/>
              <a:t>——</a:t>
            </a:r>
            <a:r>
              <a:rPr lang="zh-CN" altLang="en-US" sz="2400" dirty="0"/>
              <a:t>传递给任务函数的参数</a:t>
            </a:r>
            <a:endParaRPr lang="en-US" altLang="zh-CN" sz="2400" dirty="0"/>
          </a:p>
          <a:p>
            <a:r>
              <a:rPr lang="en-US" altLang="zh-CN" sz="2400" dirty="0" err="1"/>
              <a:t>uxPriority</a:t>
            </a:r>
            <a:r>
              <a:rPr lang="en-US" altLang="zh-CN" sz="2400" dirty="0"/>
              <a:t>——</a:t>
            </a:r>
            <a:r>
              <a:rPr lang="zh-CN" altLang="en-US" sz="2400" dirty="0"/>
              <a:t>任务优先级（</a:t>
            </a:r>
            <a:r>
              <a:rPr lang="en-US" altLang="zh-CN" sz="2400" dirty="0"/>
              <a:t>0</a:t>
            </a:r>
            <a:r>
              <a:rPr lang="zh-CN" altLang="en-US" sz="2400" dirty="0"/>
              <a:t>最低，</a:t>
            </a:r>
            <a:r>
              <a:rPr lang="en-US" altLang="zh-CN" sz="2400" dirty="0" err="1"/>
              <a:t>configMAX_PRIORITIES</a:t>
            </a:r>
            <a:r>
              <a:rPr lang="en-US" altLang="zh-CN" sz="2400" dirty="0"/>
              <a:t> – 1</a:t>
            </a:r>
            <a:r>
              <a:rPr lang="zh-CN" altLang="en-US" sz="2400" dirty="0"/>
              <a:t>最高）</a:t>
            </a:r>
            <a:endParaRPr lang="en-US" altLang="zh-CN" sz="2400" dirty="0"/>
          </a:p>
          <a:p>
            <a:r>
              <a:rPr lang="en-US" altLang="zh-CN" sz="2400" dirty="0" err="1"/>
              <a:t>pxCreatedTask</a:t>
            </a:r>
            <a:r>
              <a:rPr lang="en-US" altLang="zh-CN" sz="2400" dirty="0"/>
              <a:t>——</a:t>
            </a:r>
            <a:r>
              <a:rPr lang="zh-CN" altLang="en-US" sz="2400" dirty="0"/>
              <a:t>传递正在创建的任务的句柄（其实就是一个</a:t>
            </a:r>
            <a:r>
              <a:rPr lang="en-US" altLang="zh-CN" sz="2400" dirty="0"/>
              <a:t>TCB</a:t>
            </a:r>
            <a:r>
              <a:rPr lang="zh-CN" altLang="en-US" sz="2400" dirty="0"/>
              <a:t>指针）</a:t>
            </a:r>
            <a:endParaRPr lang="en-US" altLang="zh-CN" sz="2400" dirty="0"/>
          </a:p>
          <a:p>
            <a:r>
              <a:rPr lang="zh-CN" altLang="en-US" sz="2400" dirty="0"/>
              <a:t>返回值</a:t>
            </a:r>
            <a:r>
              <a:rPr lang="en-US" altLang="zh-CN" sz="2400" dirty="0" err="1"/>
              <a:t>BaseType_t</a:t>
            </a:r>
            <a:r>
              <a:rPr lang="en-US" altLang="zh-CN" sz="2400" dirty="0"/>
              <a:t>——</a:t>
            </a:r>
            <a:r>
              <a:rPr lang="zh-CN" altLang="en-US" sz="2400" dirty="0"/>
              <a:t>返回创建是否成功，</a:t>
            </a:r>
            <a:r>
              <a:rPr lang="en-US" altLang="zh-CN" sz="2400" dirty="0"/>
              <a:t>long</a:t>
            </a:r>
            <a:r>
              <a:rPr lang="zh-CN" altLang="en-US" sz="2400" dirty="0"/>
              <a:t>类型</a:t>
            </a:r>
          </a:p>
        </p:txBody>
      </p:sp>
      <p:pic>
        <p:nvPicPr>
          <p:cNvPr id="5" name="图片 4">
            <a:extLst>
              <a:ext uri="{FF2B5EF4-FFF2-40B4-BE49-F238E27FC236}">
                <a16:creationId xmlns:a16="http://schemas.microsoft.com/office/drawing/2014/main" id="{407D5B8A-4D74-4F7B-8910-2468A21B5280}"/>
              </a:ext>
            </a:extLst>
          </p:cNvPr>
          <p:cNvPicPr>
            <a:picLocks noChangeAspect="1"/>
          </p:cNvPicPr>
          <p:nvPr/>
        </p:nvPicPr>
        <p:blipFill>
          <a:blip r:embed="rId2"/>
          <a:stretch>
            <a:fillRect/>
          </a:stretch>
        </p:blipFill>
        <p:spPr>
          <a:xfrm>
            <a:off x="56914" y="496520"/>
            <a:ext cx="11960437" cy="2888405"/>
          </a:xfrm>
          <a:prstGeom prst="rect">
            <a:avLst/>
          </a:prstGeom>
        </p:spPr>
      </p:pic>
    </p:spTree>
    <p:extLst>
      <p:ext uri="{BB962C8B-B14F-4D97-AF65-F5344CB8AC3E}">
        <p14:creationId xmlns:p14="http://schemas.microsoft.com/office/powerpoint/2010/main" val="3076631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222A41-4ED3-42AC-9A00-131B1ACF366C}"/>
              </a:ext>
            </a:extLst>
          </p:cNvPr>
          <p:cNvSpPr>
            <a:spLocks noGrp="1"/>
          </p:cNvSpPr>
          <p:nvPr>
            <p:ph type="title"/>
          </p:nvPr>
        </p:nvSpPr>
        <p:spPr>
          <a:xfrm>
            <a:off x="277002" y="37189"/>
            <a:ext cx="10515600" cy="1325563"/>
          </a:xfrm>
        </p:spPr>
        <p:txBody>
          <a:bodyPr/>
          <a:lstStyle/>
          <a:p>
            <a:r>
              <a:rPr lang="zh-CN" altLang="en-US" dirty="0"/>
              <a:t>任务函数示例</a:t>
            </a:r>
          </a:p>
        </p:txBody>
      </p:sp>
      <p:sp>
        <p:nvSpPr>
          <p:cNvPr id="6" name="文本框 5">
            <a:extLst>
              <a:ext uri="{FF2B5EF4-FFF2-40B4-BE49-F238E27FC236}">
                <a16:creationId xmlns:a16="http://schemas.microsoft.com/office/drawing/2014/main" id="{B71E5644-A277-415A-A200-3AD6BF6CA3D6}"/>
              </a:ext>
            </a:extLst>
          </p:cNvPr>
          <p:cNvSpPr txBox="1"/>
          <p:nvPr/>
        </p:nvSpPr>
        <p:spPr>
          <a:xfrm>
            <a:off x="385994" y="5852747"/>
            <a:ext cx="8598500" cy="707886"/>
          </a:xfrm>
          <a:prstGeom prst="rect">
            <a:avLst/>
          </a:prstGeom>
          <a:noFill/>
        </p:spPr>
        <p:txBody>
          <a:bodyPr wrap="square" rtlCol="0">
            <a:spAutoFit/>
          </a:bodyPr>
          <a:lstStyle/>
          <a:p>
            <a:r>
              <a:rPr lang="zh-CN" altLang="en-US" sz="4000" dirty="0"/>
              <a:t>任务函数里有一个无限循环的</a:t>
            </a:r>
            <a:r>
              <a:rPr lang="en-US" altLang="zh-CN" sz="4000" dirty="0"/>
              <a:t>for</a:t>
            </a:r>
          </a:p>
        </p:txBody>
      </p:sp>
      <p:pic>
        <p:nvPicPr>
          <p:cNvPr id="3" name="图片 2">
            <a:extLst>
              <a:ext uri="{FF2B5EF4-FFF2-40B4-BE49-F238E27FC236}">
                <a16:creationId xmlns:a16="http://schemas.microsoft.com/office/drawing/2014/main" id="{8A02CD00-3179-49D0-96D8-AF46D8079898}"/>
              </a:ext>
            </a:extLst>
          </p:cNvPr>
          <p:cNvPicPr>
            <a:picLocks noChangeAspect="1"/>
          </p:cNvPicPr>
          <p:nvPr/>
        </p:nvPicPr>
        <p:blipFill>
          <a:blip r:embed="rId2"/>
          <a:stretch>
            <a:fillRect/>
          </a:stretch>
        </p:blipFill>
        <p:spPr>
          <a:xfrm>
            <a:off x="440490" y="1042559"/>
            <a:ext cx="8489508" cy="4842360"/>
          </a:xfrm>
          <a:prstGeom prst="rect">
            <a:avLst/>
          </a:prstGeom>
        </p:spPr>
      </p:pic>
    </p:spTree>
    <p:extLst>
      <p:ext uri="{BB962C8B-B14F-4D97-AF65-F5344CB8AC3E}">
        <p14:creationId xmlns:p14="http://schemas.microsoft.com/office/powerpoint/2010/main" val="93421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3C065-1FC1-42C1-BEF5-7A8AC7D3A96B}"/>
              </a:ext>
            </a:extLst>
          </p:cNvPr>
          <p:cNvSpPr>
            <a:spLocks noGrp="1"/>
          </p:cNvSpPr>
          <p:nvPr>
            <p:ph type="title"/>
          </p:nvPr>
        </p:nvSpPr>
        <p:spPr>
          <a:xfrm>
            <a:off x="547790" y="64446"/>
            <a:ext cx="10515600" cy="1325563"/>
          </a:xfrm>
        </p:spPr>
        <p:txBody>
          <a:bodyPr/>
          <a:lstStyle/>
          <a:p>
            <a:r>
              <a:rPr lang="zh-CN" altLang="en-US" dirty="0"/>
              <a:t>创建任务简要执行过程</a:t>
            </a:r>
          </a:p>
        </p:txBody>
      </p:sp>
      <p:sp>
        <p:nvSpPr>
          <p:cNvPr id="3" name="内容占位符 2">
            <a:extLst>
              <a:ext uri="{FF2B5EF4-FFF2-40B4-BE49-F238E27FC236}">
                <a16:creationId xmlns:a16="http://schemas.microsoft.com/office/drawing/2014/main" id="{AD70803F-777C-44BE-A55E-FE69AE0D210A}"/>
              </a:ext>
            </a:extLst>
          </p:cNvPr>
          <p:cNvSpPr>
            <a:spLocks noGrp="1"/>
          </p:cNvSpPr>
          <p:nvPr>
            <p:ph idx="1"/>
          </p:nvPr>
        </p:nvSpPr>
        <p:spPr>
          <a:xfrm>
            <a:off x="516394" y="1461327"/>
            <a:ext cx="11264845" cy="4351338"/>
          </a:xfrm>
        </p:spPr>
        <p:txBody>
          <a:bodyPr>
            <a:normAutofit/>
          </a:bodyPr>
          <a:lstStyle/>
          <a:p>
            <a:pPr marL="514350" indent="-514350">
              <a:buAutoNum type="arabicPeriod"/>
            </a:pPr>
            <a:r>
              <a:rPr lang="zh-CN" altLang="en-US" sz="4000" dirty="0"/>
              <a:t>初始化</a:t>
            </a:r>
            <a:r>
              <a:rPr lang="en-US" altLang="zh-CN" sz="4000" dirty="0">
                <a:solidFill>
                  <a:srgbClr val="FF0000"/>
                </a:solidFill>
              </a:rPr>
              <a:t>TCB</a:t>
            </a:r>
          </a:p>
          <a:p>
            <a:pPr marL="514350" indent="-514350">
              <a:buAutoNum type="arabicPeriod"/>
            </a:pPr>
            <a:r>
              <a:rPr lang="zh-CN" altLang="en-US" sz="4000" dirty="0"/>
              <a:t>给</a:t>
            </a:r>
            <a:r>
              <a:rPr lang="en-US" altLang="zh-CN" sz="4000" dirty="0"/>
              <a:t>TCB</a:t>
            </a:r>
            <a:r>
              <a:rPr lang="zh-CN" altLang="en-US" sz="4000" dirty="0"/>
              <a:t>中的</a:t>
            </a:r>
            <a:r>
              <a:rPr lang="en-US" altLang="zh-CN" sz="4000" dirty="0" err="1">
                <a:solidFill>
                  <a:srgbClr val="FF0000"/>
                </a:solidFill>
              </a:rPr>
              <a:t>pxStack</a:t>
            </a:r>
            <a:r>
              <a:rPr lang="zh-CN" altLang="en-US" sz="4000" dirty="0"/>
              <a:t>（栈）字段分配内存空间</a:t>
            </a:r>
            <a:endParaRPr lang="en-US" altLang="zh-CN" sz="4000" dirty="0"/>
          </a:p>
          <a:p>
            <a:pPr marL="514350" indent="-514350">
              <a:buFont typeface="Arial" panose="020B0604020202020204" pitchFamily="34" charset="0"/>
              <a:buAutoNum type="arabicPeriod"/>
            </a:pPr>
            <a:r>
              <a:rPr lang="zh-CN" altLang="en-US" sz="4000" dirty="0"/>
              <a:t>使用</a:t>
            </a:r>
            <a:r>
              <a:rPr lang="en-US" altLang="zh-CN" sz="4000" dirty="0" err="1">
                <a:solidFill>
                  <a:srgbClr val="FF0000"/>
                </a:solidFill>
              </a:rPr>
              <a:t>prvInitialiseNewTask</a:t>
            </a:r>
            <a:r>
              <a:rPr lang="zh-CN" altLang="en-US" sz="4000" dirty="0"/>
              <a:t>函数初始化任务</a:t>
            </a:r>
            <a:endParaRPr lang="en-US" altLang="zh-CN" sz="4000" dirty="0"/>
          </a:p>
          <a:p>
            <a:pPr marL="514350" indent="-514350">
              <a:buFont typeface="Arial" panose="020B0604020202020204" pitchFamily="34" charset="0"/>
              <a:buAutoNum type="arabicPeriod"/>
            </a:pPr>
            <a:r>
              <a:rPr lang="zh-CN" altLang="en-US" sz="4000" dirty="0"/>
              <a:t>使用</a:t>
            </a:r>
            <a:r>
              <a:rPr lang="en-US" altLang="zh-CN" sz="4000" dirty="0" err="1">
                <a:solidFill>
                  <a:srgbClr val="FF0000"/>
                </a:solidFill>
              </a:rPr>
              <a:t>prvAddNewTaskToReadyList</a:t>
            </a:r>
            <a:r>
              <a:rPr lang="zh-CN" altLang="en-US" sz="4000" dirty="0"/>
              <a:t>函数将任务的</a:t>
            </a:r>
            <a:r>
              <a:rPr lang="en-US" altLang="zh-CN" sz="4000" dirty="0"/>
              <a:t>TCB</a:t>
            </a:r>
            <a:r>
              <a:rPr lang="zh-CN" altLang="en-US" sz="4000" dirty="0"/>
              <a:t>添加到就绪链表中</a:t>
            </a:r>
            <a:endParaRPr lang="en-US" altLang="zh-CN" sz="4000" dirty="0"/>
          </a:p>
          <a:p>
            <a:pPr marL="514350" indent="-514350">
              <a:buFont typeface="Arial" panose="020B0604020202020204" pitchFamily="34" charset="0"/>
              <a:buAutoNum type="arabicPeriod"/>
            </a:pPr>
            <a:r>
              <a:rPr lang="zh-CN" altLang="en-US" sz="4000" dirty="0"/>
              <a:t>返回</a:t>
            </a:r>
            <a:r>
              <a:rPr lang="en-US" altLang="zh-CN" sz="4000" dirty="0" err="1"/>
              <a:t>pdPASS</a:t>
            </a:r>
            <a:r>
              <a:rPr lang="zh-CN" altLang="en-US" sz="4000" dirty="0"/>
              <a:t>表示成功</a:t>
            </a:r>
          </a:p>
        </p:txBody>
      </p:sp>
    </p:spTree>
    <p:extLst>
      <p:ext uri="{BB962C8B-B14F-4D97-AF65-F5344CB8AC3E}">
        <p14:creationId xmlns:p14="http://schemas.microsoft.com/office/powerpoint/2010/main" val="193646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E6E301C-6FC0-4E49-9136-6F736683A197}"/>
              </a:ext>
            </a:extLst>
          </p:cNvPr>
          <p:cNvPicPr>
            <a:picLocks noChangeAspect="1"/>
          </p:cNvPicPr>
          <p:nvPr/>
        </p:nvPicPr>
        <p:blipFill>
          <a:blip r:embed="rId2"/>
          <a:stretch>
            <a:fillRect/>
          </a:stretch>
        </p:blipFill>
        <p:spPr>
          <a:xfrm>
            <a:off x="480786" y="947589"/>
            <a:ext cx="9720254" cy="5729937"/>
          </a:xfrm>
          <a:prstGeom prst="rect">
            <a:avLst/>
          </a:prstGeom>
        </p:spPr>
      </p:pic>
      <p:sp>
        <p:nvSpPr>
          <p:cNvPr id="6" name="文本框 5">
            <a:extLst>
              <a:ext uri="{FF2B5EF4-FFF2-40B4-BE49-F238E27FC236}">
                <a16:creationId xmlns:a16="http://schemas.microsoft.com/office/drawing/2014/main" id="{34E53356-329F-468A-AC5A-E0F6EC7B55DB}"/>
              </a:ext>
            </a:extLst>
          </p:cNvPr>
          <p:cNvSpPr txBox="1"/>
          <p:nvPr/>
        </p:nvSpPr>
        <p:spPr>
          <a:xfrm>
            <a:off x="560733" y="132350"/>
            <a:ext cx="2362200" cy="769441"/>
          </a:xfrm>
          <a:prstGeom prst="rect">
            <a:avLst/>
          </a:prstGeom>
          <a:noFill/>
        </p:spPr>
        <p:txBody>
          <a:bodyPr wrap="square" rtlCol="0">
            <a:spAutoFit/>
          </a:bodyPr>
          <a:lstStyle/>
          <a:p>
            <a:r>
              <a:rPr lang="zh-CN" altLang="en-US" sz="4400" dirty="0"/>
              <a:t>演示</a:t>
            </a:r>
          </a:p>
        </p:txBody>
      </p:sp>
    </p:spTree>
    <p:extLst>
      <p:ext uri="{BB962C8B-B14F-4D97-AF65-F5344CB8AC3E}">
        <p14:creationId xmlns:p14="http://schemas.microsoft.com/office/powerpoint/2010/main" val="1731888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90FE138-EF13-401A-8DC1-E3E5C967FA05}"/>
              </a:ext>
            </a:extLst>
          </p:cNvPr>
          <p:cNvPicPr>
            <a:picLocks noChangeAspect="1"/>
          </p:cNvPicPr>
          <p:nvPr/>
        </p:nvPicPr>
        <p:blipFill>
          <a:blip r:embed="rId2"/>
          <a:stretch>
            <a:fillRect/>
          </a:stretch>
        </p:blipFill>
        <p:spPr>
          <a:xfrm>
            <a:off x="717241" y="367507"/>
            <a:ext cx="9770286" cy="6211350"/>
          </a:xfrm>
          <a:prstGeom prst="rect">
            <a:avLst/>
          </a:prstGeom>
        </p:spPr>
      </p:pic>
    </p:spTree>
    <p:extLst>
      <p:ext uri="{BB962C8B-B14F-4D97-AF65-F5344CB8AC3E}">
        <p14:creationId xmlns:p14="http://schemas.microsoft.com/office/powerpoint/2010/main" val="939082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EEC31F1-D834-410F-A1F3-879FA684796E}"/>
              </a:ext>
            </a:extLst>
          </p:cNvPr>
          <p:cNvPicPr>
            <a:picLocks noChangeAspect="1"/>
          </p:cNvPicPr>
          <p:nvPr/>
        </p:nvPicPr>
        <p:blipFill>
          <a:blip r:embed="rId2"/>
          <a:stretch>
            <a:fillRect/>
          </a:stretch>
        </p:blipFill>
        <p:spPr>
          <a:xfrm>
            <a:off x="250230" y="1050759"/>
            <a:ext cx="11545273" cy="4513614"/>
          </a:xfrm>
          <a:prstGeom prst="rect">
            <a:avLst/>
          </a:prstGeom>
        </p:spPr>
      </p:pic>
    </p:spTree>
    <p:extLst>
      <p:ext uri="{BB962C8B-B14F-4D97-AF65-F5344CB8AC3E}">
        <p14:creationId xmlns:p14="http://schemas.microsoft.com/office/powerpoint/2010/main" val="2473344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FAEA6-C69E-4C16-9E39-ADCDE59A5407}"/>
              </a:ext>
            </a:extLst>
          </p:cNvPr>
          <p:cNvSpPr>
            <a:spLocks noGrp="1"/>
          </p:cNvSpPr>
          <p:nvPr>
            <p:ph type="title"/>
          </p:nvPr>
        </p:nvSpPr>
        <p:spPr/>
        <p:txBody>
          <a:bodyPr/>
          <a:lstStyle/>
          <a:p>
            <a:r>
              <a:rPr lang="en-US" altLang="zh-CN" dirty="0"/>
              <a:t>FreeRTOS</a:t>
            </a:r>
            <a:r>
              <a:rPr lang="zh-CN" altLang="en-US" dirty="0"/>
              <a:t>调度算法</a:t>
            </a:r>
          </a:p>
        </p:txBody>
      </p:sp>
      <p:sp>
        <p:nvSpPr>
          <p:cNvPr id="3" name="内容占位符 2">
            <a:extLst>
              <a:ext uri="{FF2B5EF4-FFF2-40B4-BE49-F238E27FC236}">
                <a16:creationId xmlns:a16="http://schemas.microsoft.com/office/drawing/2014/main" id="{386CB07E-A3E7-4732-A771-9E120C589FB0}"/>
              </a:ext>
            </a:extLst>
          </p:cNvPr>
          <p:cNvSpPr>
            <a:spLocks noGrp="1"/>
          </p:cNvSpPr>
          <p:nvPr>
            <p:ph idx="1"/>
          </p:nvPr>
        </p:nvSpPr>
        <p:spPr>
          <a:xfrm>
            <a:off x="838200" y="1825625"/>
            <a:ext cx="11084320" cy="3150595"/>
          </a:xfrm>
        </p:spPr>
        <p:txBody>
          <a:bodyPr>
            <a:normAutofit/>
          </a:bodyPr>
          <a:lstStyle/>
          <a:p>
            <a:pPr marL="0" indent="0">
              <a:buNone/>
            </a:pPr>
            <a:r>
              <a:rPr lang="en-US" altLang="zh-CN" dirty="0"/>
              <a:t>1.</a:t>
            </a:r>
            <a:r>
              <a:rPr lang="en-US" altLang="zh-CN" dirty="0">
                <a:effectLst/>
              </a:rPr>
              <a:t> </a:t>
            </a:r>
            <a:r>
              <a:rPr lang="en-US" altLang="zh-CN" dirty="0" err="1">
                <a:effectLst/>
              </a:rPr>
              <a:t>configUSE_PREEMPTION</a:t>
            </a:r>
            <a:r>
              <a:rPr lang="en-US" altLang="zh-CN" dirty="0">
                <a:effectLst/>
              </a:rPr>
              <a:t> = 1</a:t>
            </a:r>
            <a:r>
              <a:rPr lang="zh-CN" altLang="en-US" dirty="0">
                <a:effectLst/>
              </a:rPr>
              <a:t>，</a:t>
            </a:r>
            <a:r>
              <a:rPr lang="en-US" altLang="zh-CN" dirty="0" err="1">
                <a:effectLst/>
              </a:rPr>
              <a:t>configUSE_TIME_SLICING</a:t>
            </a:r>
            <a:r>
              <a:rPr lang="en-US" altLang="zh-CN" dirty="0">
                <a:effectLst/>
              </a:rPr>
              <a:t> = 1</a:t>
            </a:r>
            <a:endParaRPr lang="en-US" altLang="zh-CN" dirty="0"/>
          </a:p>
          <a:p>
            <a:pPr marL="0" indent="0">
              <a:buNone/>
            </a:pPr>
            <a:r>
              <a:rPr lang="zh-CN" altLang="en-US" dirty="0"/>
              <a:t>具有时间切片的优先抢占式调度</a:t>
            </a:r>
            <a:endParaRPr lang="en-US" altLang="zh-CN" dirty="0"/>
          </a:p>
          <a:p>
            <a:pPr marL="0" indent="0">
              <a:buNone/>
            </a:pPr>
            <a:r>
              <a:rPr lang="en-US" altLang="zh-CN" dirty="0"/>
              <a:t>2.</a:t>
            </a:r>
            <a:r>
              <a:rPr lang="en-US" altLang="zh-CN" dirty="0">
                <a:effectLst/>
              </a:rPr>
              <a:t> </a:t>
            </a:r>
            <a:r>
              <a:rPr lang="en-US" altLang="zh-CN" dirty="0" err="1">
                <a:effectLst/>
              </a:rPr>
              <a:t>configUSE_PREEMPTION</a:t>
            </a:r>
            <a:r>
              <a:rPr lang="en-US" altLang="zh-CN" dirty="0">
                <a:effectLst/>
              </a:rPr>
              <a:t> = 1</a:t>
            </a:r>
            <a:r>
              <a:rPr lang="zh-CN" altLang="en-US" dirty="0">
                <a:effectLst/>
              </a:rPr>
              <a:t>，</a:t>
            </a:r>
            <a:r>
              <a:rPr lang="en-US" altLang="zh-CN" dirty="0" err="1">
                <a:effectLst/>
              </a:rPr>
              <a:t>configUSE_TIME_SLICING</a:t>
            </a:r>
            <a:r>
              <a:rPr lang="en-US" altLang="zh-CN" dirty="0">
                <a:effectLst/>
              </a:rPr>
              <a:t> = 0</a:t>
            </a:r>
            <a:endParaRPr lang="en-US" altLang="zh-CN" dirty="0"/>
          </a:p>
          <a:p>
            <a:pPr marL="0" indent="0">
              <a:buNone/>
            </a:pPr>
            <a:r>
              <a:rPr lang="zh-CN" altLang="en-US" dirty="0"/>
              <a:t>没有时间分片的优先级抢占式调度</a:t>
            </a:r>
            <a:endParaRPr lang="en-US" altLang="zh-CN" dirty="0"/>
          </a:p>
          <a:p>
            <a:pPr marL="0" indent="0">
              <a:buNone/>
            </a:pPr>
            <a:r>
              <a:rPr lang="en-US" altLang="zh-CN" dirty="0"/>
              <a:t>3.</a:t>
            </a:r>
            <a:r>
              <a:rPr lang="en-US" altLang="zh-CN" dirty="0">
                <a:effectLst/>
              </a:rPr>
              <a:t> </a:t>
            </a:r>
            <a:r>
              <a:rPr lang="en-US" altLang="zh-CN" dirty="0" err="1">
                <a:effectLst/>
              </a:rPr>
              <a:t>configUSE_PREEMPTION</a:t>
            </a:r>
            <a:r>
              <a:rPr lang="en-US" altLang="zh-CN" dirty="0">
                <a:effectLst/>
              </a:rPr>
              <a:t> = 0</a:t>
            </a:r>
            <a:r>
              <a:rPr lang="zh-CN" altLang="en-US" dirty="0">
                <a:effectLst/>
              </a:rPr>
              <a:t>，</a:t>
            </a:r>
            <a:r>
              <a:rPr lang="en-US" altLang="zh-CN" dirty="0" err="1">
                <a:effectLst/>
              </a:rPr>
              <a:t>configUSE_TIME_SLICING</a:t>
            </a:r>
            <a:r>
              <a:rPr lang="en-US" altLang="zh-CN" dirty="0">
                <a:effectLst/>
              </a:rPr>
              <a:t> =</a:t>
            </a:r>
            <a:r>
              <a:rPr lang="zh-CN" altLang="en-US" dirty="0"/>
              <a:t>任意值</a:t>
            </a:r>
            <a:endParaRPr lang="en-US" altLang="zh-CN" dirty="0"/>
          </a:p>
          <a:p>
            <a:pPr marL="0" indent="0">
              <a:buNone/>
            </a:pPr>
            <a:r>
              <a:rPr lang="zh-CN" altLang="en-US" dirty="0"/>
              <a:t>协作式调度</a:t>
            </a:r>
          </a:p>
        </p:txBody>
      </p:sp>
    </p:spTree>
    <p:extLst>
      <p:ext uri="{BB962C8B-B14F-4D97-AF65-F5344CB8AC3E}">
        <p14:creationId xmlns:p14="http://schemas.microsoft.com/office/powerpoint/2010/main" val="1784940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B4C6C-6A9F-46C1-AE37-D638143D3F33}"/>
              </a:ext>
            </a:extLst>
          </p:cNvPr>
          <p:cNvSpPr>
            <a:spLocks noGrp="1"/>
          </p:cNvSpPr>
          <p:nvPr>
            <p:ph type="title"/>
          </p:nvPr>
        </p:nvSpPr>
        <p:spPr>
          <a:xfrm>
            <a:off x="838200" y="365126"/>
            <a:ext cx="9976977" cy="863231"/>
          </a:xfrm>
        </p:spPr>
        <p:txBody>
          <a:bodyPr>
            <a:noAutofit/>
          </a:bodyPr>
          <a:lstStyle/>
          <a:p>
            <a:r>
              <a:rPr lang="zh-CN" altLang="en-US" sz="3200" dirty="0"/>
              <a:t>具有时间切片的优先抢占式调度</a:t>
            </a:r>
            <a:r>
              <a:rPr lang="en-US" altLang="zh-CN" sz="3200" dirty="0"/>
              <a:t>1——</a:t>
            </a:r>
            <a:r>
              <a:rPr lang="zh-CN" altLang="en-US" sz="3200" dirty="0"/>
              <a:t>优先级唯一</a:t>
            </a:r>
          </a:p>
        </p:txBody>
      </p:sp>
      <p:pic>
        <p:nvPicPr>
          <p:cNvPr id="5" name="内容占位符 4">
            <a:extLst>
              <a:ext uri="{FF2B5EF4-FFF2-40B4-BE49-F238E27FC236}">
                <a16:creationId xmlns:a16="http://schemas.microsoft.com/office/drawing/2014/main" id="{6660C13E-837F-4095-AE5C-D58199FF28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258" y="1359380"/>
            <a:ext cx="9976977" cy="4805811"/>
          </a:xfrm>
        </p:spPr>
      </p:pic>
    </p:spTree>
    <p:extLst>
      <p:ext uri="{BB962C8B-B14F-4D97-AF65-F5344CB8AC3E}">
        <p14:creationId xmlns:p14="http://schemas.microsoft.com/office/powerpoint/2010/main" val="2263943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DCE6DFD3-D793-4E1F-898F-7B1F51E5D412}"/>
              </a:ext>
            </a:extLst>
          </p:cNvPr>
          <p:cNvSpPr>
            <a:spLocks noGrp="1"/>
          </p:cNvSpPr>
          <p:nvPr>
            <p:ph type="title"/>
          </p:nvPr>
        </p:nvSpPr>
        <p:spPr>
          <a:xfrm>
            <a:off x="838200" y="365126"/>
            <a:ext cx="9976977" cy="863231"/>
          </a:xfrm>
        </p:spPr>
        <p:txBody>
          <a:bodyPr>
            <a:noAutofit/>
          </a:bodyPr>
          <a:lstStyle/>
          <a:p>
            <a:r>
              <a:rPr lang="zh-CN" altLang="en-US" sz="3200" dirty="0"/>
              <a:t>具有时间切片的优先抢占式调度</a:t>
            </a:r>
            <a:r>
              <a:rPr lang="en-US" altLang="zh-CN" sz="3200" dirty="0"/>
              <a:t>2——</a:t>
            </a:r>
            <a:r>
              <a:rPr lang="zh-CN" altLang="en-US" sz="3200" dirty="0"/>
              <a:t>优先级共享</a:t>
            </a:r>
          </a:p>
        </p:txBody>
      </p:sp>
      <p:pic>
        <p:nvPicPr>
          <p:cNvPr id="12" name="图片 11">
            <a:extLst>
              <a:ext uri="{FF2B5EF4-FFF2-40B4-BE49-F238E27FC236}">
                <a16:creationId xmlns:a16="http://schemas.microsoft.com/office/drawing/2014/main" id="{A69C8C58-013F-48A4-B368-B026E1E5C63F}"/>
              </a:ext>
            </a:extLst>
          </p:cNvPr>
          <p:cNvPicPr>
            <a:picLocks noChangeAspect="1"/>
          </p:cNvPicPr>
          <p:nvPr/>
        </p:nvPicPr>
        <p:blipFill>
          <a:blip r:embed="rId2"/>
          <a:stretch>
            <a:fillRect/>
          </a:stretch>
        </p:blipFill>
        <p:spPr>
          <a:xfrm>
            <a:off x="192299" y="1801328"/>
            <a:ext cx="11353185" cy="3040441"/>
          </a:xfrm>
          <a:prstGeom prst="rect">
            <a:avLst/>
          </a:prstGeom>
        </p:spPr>
      </p:pic>
      <p:sp>
        <p:nvSpPr>
          <p:cNvPr id="13" name="文本框 12">
            <a:extLst>
              <a:ext uri="{FF2B5EF4-FFF2-40B4-BE49-F238E27FC236}">
                <a16:creationId xmlns:a16="http://schemas.microsoft.com/office/drawing/2014/main" id="{FDD20D13-90C2-4000-9741-8A1E41CF706F}"/>
              </a:ext>
            </a:extLst>
          </p:cNvPr>
          <p:cNvSpPr txBox="1"/>
          <p:nvPr/>
        </p:nvSpPr>
        <p:spPr>
          <a:xfrm>
            <a:off x="765270" y="5254857"/>
            <a:ext cx="9600705" cy="584775"/>
          </a:xfrm>
          <a:prstGeom prst="rect">
            <a:avLst/>
          </a:prstGeom>
          <a:noFill/>
        </p:spPr>
        <p:txBody>
          <a:bodyPr wrap="none" rtlCol="0">
            <a:spAutoFit/>
          </a:bodyPr>
          <a:lstStyle/>
          <a:p>
            <a:r>
              <a:rPr lang="zh-CN" altLang="en-US" sz="3200" dirty="0"/>
              <a:t>问题：能否不让</a:t>
            </a:r>
            <a:r>
              <a:rPr lang="en-US" altLang="zh-CN" sz="3200" dirty="0"/>
              <a:t>Idle task</a:t>
            </a:r>
            <a:r>
              <a:rPr lang="zh-CN" altLang="en-US" sz="3200" dirty="0"/>
              <a:t>占用用户程序</a:t>
            </a:r>
            <a:r>
              <a:rPr lang="en-US" altLang="zh-CN" sz="3200" dirty="0"/>
              <a:t>Task2</a:t>
            </a:r>
            <a:r>
              <a:rPr lang="zh-CN" altLang="en-US" sz="3200" dirty="0"/>
              <a:t>的时间？</a:t>
            </a:r>
            <a:endParaRPr lang="en-US" altLang="zh-CN" dirty="0"/>
          </a:p>
        </p:txBody>
      </p:sp>
    </p:spTree>
    <p:extLst>
      <p:ext uri="{BB962C8B-B14F-4D97-AF65-F5344CB8AC3E}">
        <p14:creationId xmlns:p14="http://schemas.microsoft.com/office/powerpoint/2010/main" val="191157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0007AE6-F6A1-470E-A19B-D8EEA1F351C1}"/>
              </a:ext>
            </a:extLst>
          </p:cNvPr>
          <p:cNvSpPr>
            <a:spLocks noGrp="1"/>
          </p:cNvSpPr>
          <p:nvPr>
            <p:ph idx="1"/>
          </p:nvPr>
        </p:nvSpPr>
        <p:spPr>
          <a:xfrm>
            <a:off x="579187" y="997564"/>
            <a:ext cx="10515600" cy="1788806"/>
          </a:xfrm>
        </p:spPr>
        <p:txBody>
          <a:bodyPr>
            <a:normAutofit/>
          </a:bodyPr>
          <a:lstStyle/>
          <a:p>
            <a:r>
              <a:rPr lang="en-US" altLang="zh-CN" dirty="0">
                <a:latin typeface="微软雅黑 Light" panose="020B0502040204020203" pitchFamily="34" charset="-122"/>
                <a:ea typeface="微软雅黑 Light" panose="020B0502040204020203" pitchFamily="34" charset="-122"/>
              </a:rPr>
              <a:t>FreeRTOS</a:t>
            </a:r>
            <a:r>
              <a:rPr lang="zh-CN" altLang="en-US" dirty="0">
                <a:latin typeface="微软雅黑 Light" panose="020B0502040204020203" pitchFamily="34" charset="-122"/>
                <a:ea typeface="微软雅黑 Light" panose="020B0502040204020203" pitchFamily="34" charset="-122"/>
              </a:rPr>
              <a:t>是一个迷你的实时操作系统内核。</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作为一个轻量级的操作系统，功能包括：任务管理、时间管理、信号量、消息队列、内存管理、记录功能、软件定时器、协程等，可基本满足较小系统的需要。</a:t>
            </a:r>
            <a:endParaRPr lang="zh-CN" altLang="en-US" sz="1200" dirty="0">
              <a:latin typeface="微软雅黑 Light" panose="020B0502040204020203" pitchFamily="34" charset="-122"/>
              <a:ea typeface="微软雅黑 Light" panose="020B0502040204020203" pitchFamily="34" charset="-122"/>
            </a:endParaRPr>
          </a:p>
        </p:txBody>
      </p:sp>
      <p:sp>
        <p:nvSpPr>
          <p:cNvPr id="4" name="文本框 3">
            <a:extLst>
              <a:ext uri="{FF2B5EF4-FFF2-40B4-BE49-F238E27FC236}">
                <a16:creationId xmlns:a16="http://schemas.microsoft.com/office/drawing/2014/main" id="{A3279DAB-9CCC-40AA-8CE2-A5EB284DFD99}"/>
              </a:ext>
            </a:extLst>
          </p:cNvPr>
          <p:cNvSpPr txBox="1"/>
          <p:nvPr/>
        </p:nvSpPr>
        <p:spPr>
          <a:xfrm>
            <a:off x="720467" y="176601"/>
            <a:ext cx="3369833" cy="707886"/>
          </a:xfrm>
          <a:prstGeom prst="rect">
            <a:avLst/>
          </a:prstGeom>
          <a:noFill/>
        </p:spPr>
        <p:txBody>
          <a:bodyPr wrap="none" rtlCol="0">
            <a:spAutoFit/>
          </a:bodyPr>
          <a:lstStyle/>
          <a:p>
            <a:r>
              <a:rPr lang="en-US" altLang="zh-CN" sz="4000" dirty="0"/>
              <a:t>FreeRTOS</a:t>
            </a:r>
            <a:r>
              <a:rPr lang="zh-CN" altLang="en-US" sz="4000" dirty="0"/>
              <a:t>简介</a:t>
            </a:r>
          </a:p>
        </p:txBody>
      </p:sp>
      <p:sp>
        <p:nvSpPr>
          <p:cNvPr id="5" name="文本框 4">
            <a:extLst>
              <a:ext uri="{FF2B5EF4-FFF2-40B4-BE49-F238E27FC236}">
                <a16:creationId xmlns:a16="http://schemas.microsoft.com/office/drawing/2014/main" id="{8DB27D8C-57E8-48ED-8065-EEB1D02218CE}"/>
              </a:ext>
            </a:extLst>
          </p:cNvPr>
          <p:cNvSpPr txBox="1"/>
          <p:nvPr/>
        </p:nvSpPr>
        <p:spPr>
          <a:xfrm>
            <a:off x="720467" y="3087822"/>
            <a:ext cx="5147563" cy="3539430"/>
          </a:xfrm>
          <a:prstGeom prst="rect">
            <a:avLst/>
          </a:prstGeom>
          <a:noFill/>
        </p:spPr>
        <p:txBody>
          <a:bodyPr wrap="none" rtlCol="0">
            <a:spAutoFit/>
          </a:bodyPr>
          <a:lstStyle/>
          <a:p>
            <a:r>
              <a:rPr lang="zh-CN" altLang="en-US" sz="4400" dirty="0"/>
              <a:t>特点</a:t>
            </a:r>
            <a:endParaRPr lang="en-US" altLang="zh-CN" sz="4400" dirty="0"/>
          </a:p>
          <a:p>
            <a:pPr marL="342900" indent="-342900">
              <a:lnSpc>
                <a:spcPct val="150000"/>
              </a:lnSpc>
              <a:buAutoNum type="arabicPeriod"/>
            </a:pPr>
            <a:r>
              <a:rPr lang="zh-CN" altLang="en-US" sz="2400" dirty="0"/>
              <a:t>内核代码很简单，只有三个文件</a:t>
            </a:r>
            <a:endParaRPr lang="en-US" altLang="zh-CN" sz="2400" dirty="0"/>
          </a:p>
          <a:p>
            <a:pPr marL="342900" indent="-342900">
              <a:lnSpc>
                <a:spcPct val="150000"/>
              </a:lnSpc>
              <a:buFontTx/>
              <a:buAutoNum type="arabicPeriod"/>
            </a:pPr>
            <a:r>
              <a:rPr lang="zh-CN" altLang="en-US" sz="2400" dirty="0"/>
              <a:t>调度器支持可抢占式和协作式两种</a:t>
            </a:r>
            <a:endParaRPr lang="en-US" altLang="zh-CN" sz="2400" dirty="0"/>
          </a:p>
          <a:p>
            <a:pPr marL="342900" indent="-342900">
              <a:lnSpc>
                <a:spcPct val="150000"/>
              </a:lnSpc>
              <a:buAutoNum type="arabicPeriod"/>
            </a:pPr>
            <a:r>
              <a:rPr lang="zh-CN" altLang="en-US" sz="2400" dirty="0"/>
              <a:t>堆栈存储方式简单快捷</a:t>
            </a:r>
            <a:endParaRPr lang="en-US" altLang="zh-CN" sz="2400" dirty="0"/>
          </a:p>
          <a:p>
            <a:pPr marL="342900" indent="-342900">
              <a:lnSpc>
                <a:spcPct val="150000"/>
              </a:lnSpc>
              <a:buAutoNum type="arabicPeriod"/>
            </a:pPr>
            <a:r>
              <a:rPr lang="zh-CN" altLang="en-US" sz="2400" dirty="0"/>
              <a:t>中断处理很快</a:t>
            </a:r>
            <a:endParaRPr lang="en-US" altLang="zh-CN" sz="2400" dirty="0"/>
          </a:p>
          <a:p>
            <a:endParaRPr lang="en-US" altLang="zh-CN" dirty="0"/>
          </a:p>
          <a:p>
            <a:endParaRPr lang="zh-CN" altLang="en-US" dirty="0"/>
          </a:p>
        </p:txBody>
      </p:sp>
    </p:spTree>
    <p:extLst>
      <p:ext uri="{BB962C8B-B14F-4D97-AF65-F5344CB8AC3E}">
        <p14:creationId xmlns:p14="http://schemas.microsoft.com/office/powerpoint/2010/main" val="953117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1AAF6D2-2645-4E46-8A28-B8C3E7EA4B76}"/>
              </a:ext>
            </a:extLst>
          </p:cNvPr>
          <p:cNvSpPr>
            <a:spLocks noGrp="1"/>
          </p:cNvSpPr>
          <p:nvPr>
            <p:ph type="title"/>
          </p:nvPr>
        </p:nvSpPr>
        <p:spPr>
          <a:xfrm>
            <a:off x="838199" y="365126"/>
            <a:ext cx="11154961" cy="863231"/>
          </a:xfrm>
        </p:spPr>
        <p:txBody>
          <a:bodyPr>
            <a:noAutofit/>
          </a:bodyPr>
          <a:lstStyle/>
          <a:p>
            <a:r>
              <a:rPr lang="zh-CN" altLang="en-US" sz="3200" dirty="0"/>
              <a:t>具有时间切片的优先抢占式调度</a:t>
            </a:r>
            <a:r>
              <a:rPr lang="en-US" altLang="zh-CN" sz="3200" dirty="0"/>
              <a:t>3——Idle task</a:t>
            </a:r>
            <a:r>
              <a:rPr lang="zh-CN" altLang="en-US" sz="3200" dirty="0"/>
              <a:t>自愿放弃时间片</a:t>
            </a:r>
          </a:p>
        </p:txBody>
      </p:sp>
      <p:pic>
        <p:nvPicPr>
          <p:cNvPr id="6" name="图片 5">
            <a:extLst>
              <a:ext uri="{FF2B5EF4-FFF2-40B4-BE49-F238E27FC236}">
                <a16:creationId xmlns:a16="http://schemas.microsoft.com/office/drawing/2014/main" id="{65F9AA13-A857-4770-84D4-19BE86C5AECF}"/>
              </a:ext>
            </a:extLst>
          </p:cNvPr>
          <p:cNvPicPr>
            <a:picLocks noChangeAspect="1"/>
          </p:cNvPicPr>
          <p:nvPr/>
        </p:nvPicPr>
        <p:blipFill>
          <a:blip r:embed="rId2"/>
          <a:stretch>
            <a:fillRect/>
          </a:stretch>
        </p:blipFill>
        <p:spPr>
          <a:xfrm>
            <a:off x="153054" y="1579382"/>
            <a:ext cx="11495526" cy="3699236"/>
          </a:xfrm>
          <a:prstGeom prst="rect">
            <a:avLst/>
          </a:prstGeom>
        </p:spPr>
      </p:pic>
      <p:sp>
        <p:nvSpPr>
          <p:cNvPr id="7" name="文本框 6">
            <a:extLst>
              <a:ext uri="{FF2B5EF4-FFF2-40B4-BE49-F238E27FC236}">
                <a16:creationId xmlns:a16="http://schemas.microsoft.com/office/drawing/2014/main" id="{FA0DFCCA-85C5-4604-A6A6-AB5D60749C66}"/>
              </a:ext>
            </a:extLst>
          </p:cNvPr>
          <p:cNvSpPr txBox="1"/>
          <p:nvPr/>
        </p:nvSpPr>
        <p:spPr>
          <a:xfrm>
            <a:off x="694630" y="5717943"/>
            <a:ext cx="10454771" cy="523220"/>
          </a:xfrm>
          <a:prstGeom prst="rect">
            <a:avLst/>
          </a:prstGeom>
          <a:noFill/>
        </p:spPr>
        <p:txBody>
          <a:bodyPr wrap="square" rtlCol="0">
            <a:spAutoFit/>
          </a:bodyPr>
          <a:lstStyle/>
          <a:p>
            <a:r>
              <a:rPr lang="zh-CN" altLang="en-US" sz="2800" dirty="0"/>
              <a:t>通过置位</a:t>
            </a:r>
            <a:r>
              <a:rPr lang="en-US" altLang="zh-CN" sz="2800" dirty="0" err="1"/>
              <a:t>configIDLE_SHOULD_YIELD</a:t>
            </a:r>
            <a:r>
              <a:rPr lang="zh-CN" altLang="en-US" sz="2800" dirty="0"/>
              <a:t>，让</a:t>
            </a:r>
            <a:r>
              <a:rPr lang="en-US" altLang="zh-CN" sz="2800" dirty="0"/>
              <a:t>Idle task</a:t>
            </a:r>
            <a:r>
              <a:rPr lang="zh-CN" altLang="en-US" sz="2800" dirty="0"/>
              <a:t>自愿放弃时间片</a:t>
            </a:r>
          </a:p>
        </p:txBody>
      </p:sp>
    </p:spTree>
    <p:extLst>
      <p:ext uri="{BB962C8B-B14F-4D97-AF65-F5344CB8AC3E}">
        <p14:creationId xmlns:p14="http://schemas.microsoft.com/office/powerpoint/2010/main" val="370785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FDDCFFB-49F5-4AA9-9550-6345127779C8}"/>
              </a:ext>
            </a:extLst>
          </p:cNvPr>
          <p:cNvPicPr>
            <a:picLocks noChangeAspect="1"/>
          </p:cNvPicPr>
          <p:nvPr/>
        </p:nvPicPr>
        <p:blipFill>
          <a:blip r:embed="rId2"/>
          <a:stretch>
            <a:fillRect/>
          </a:stretch>
        </p:blipFill>
        <p:spPr>
          <a:xfrm>
            <a:off x="121659" y="1327362"/>
            <a:ext cx="11636034" cy="3260199"/>
          </a:xfrm>
          <a:prstGeom prst="rect">
            <a:avLst/>
          </a:prstGeom>
        </p:spPr>
      </p:pic>
      <p:sp>
        <p:nvSpPr>
          <p:cNvPr id="6" name="标题 1">
            <a:extLst>
              <a:ext uri="{FF2B5EF4-FFF2-40B4-BE49-F238E27FC236}">
                <a16:creationId xmlns:a16="http://schemas.microsoft.com/office/drawing/2014/main" id="{A26E9AA2-04DE-49B1-8264-FFFC28E20580}"/>
              </a:ext>
            </a:extLst>
          </p:cNvPr>
          <p:cNvSpPr>
            <a:spLocks noGrp="1"/>
          </p:cNvSpPr>
          <p:nvPr>
            <p:ph type="title"/>
          </p:nvPr>
        </p:nvSpPr>
        <p:spPr>
          <a:xfrm>
            <a:off x="1163931" y="451463"/>
            <a:ext cx="6166967" cy="647387"/>
          </a:xfrm>
        </p:spPr>
        <p:txBody>
          <a:bodyPr>
            <a:normAutofit fontScale="90000"/>
          </a:bodyPr>
          <a:lstStyle/>
          <a:p>
            <a:r>
              <a:rPr lang="zh-CN" altLang="en-US" sz="3200" dirty="0"/>
              <a:t>没有时间分片的优先级抢占式调度</a:t>
            </a:r>
          </a:p>
        </p:txBody>
      </p:sp>
    </p:spTree>
    <p:extLst>
      <p:ext uri="{BB962C8B-B14F-4D97-AF65-F5344CB8AC3E}">
        <p14:creationId xmlns:p14="http://schemas.microsoft.com/office/powerpoint/2010/main" val="1996294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F06B-C04C-4AE0-89D6-48B73E54F9B9}"/>
              </a:ext>
            </a:extLst>
          </p:cNvPr>
          <p:cNvSpPr>
            <a:spLocks noGrp="1"/>
          </p:cNvSpPr>
          <p:nvPr>
            <p:ph type="title"/>
          </p:nvPr>
        </p:nvSpPr>
        <p:spPr>
          <a:xfrm>
            <a:off x="443465" y="365125"/>
            <a:ext cx="11632110" cy="1325563"/>
          </a:xfrm>
        </p:spPr>
        <p:txBody>
          <a:bodyPr/>
          <a:lstStyle/>
          <a:p>
            <a:r>
              <a:rPr lang="zh-CN" altLang="en-US" dirty="0"/>
              <a:t>时间片与没有时间片的优先级抢占式调度对比</a:t>
            </a:r>
          </a:p>
        </p:txBody>
      </p:sp>
      <p:sp>
        <p:nvSpPr>
          <p:cNvPr id="4" name="Rectangle 1">
            <a:extLst>
              <a:ext uri="{FF2B5EF4-FFF2-40B4-BE49-F238E27FC236}">
                <a16:creationId xmlns:a16="http://schemas.microsoft.com/office/drawing/2014/main" id="{5D93E3A8-0F4D-4D0E-9224-2D5C3875B477}"/>
              </a:ext>
            </a:extLst>
          </p:cNvPr>
          <p:cNvSpPr>
            <a:spLocks noChangeArrowheads="1"/>
          </p:cNvSpPr>
          <p:nvPr/>
        </p:nvSpPr>
        <p:spPr bwMode="auto">
          <a:xfrm>
            <a:off x="171368" y="2681560"/>
            <a:ext cx="119513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333333"/>
                </a:solidFill>
                <a:effectLst/>
                <a:latin typeface="Arial" panose="020B0604020202020204" pitchFamily="34" charset="0"/>
                <a:ea typeface="Open Sans"/>
              </a:rPr>
              <a:t>时间片与</a:t>
            </a:r>
            <a:r>
              <a:rPr kumimoji="0" lang="zh-CN" altLang="en-US" sz="2800" b="0" i="0" u="none" strike="noStrike" cap="none" normalizeH="0" baseline="0" dirty="0">
                <a:ln>
                  <a:noFill/>
                </a:ln>
                <a:solidFill>
                  <a:srgbClr val="333333"/>
                </a:solidFill>
                <a:effectLst/>
                <a:latin typeface="Arial" panose="020B0604020202020204" pitchFamily="34" charset="0"/>
                <a:ea typeface="Open Sans"/>
              </a:rPr>
              <a:t>没有</a:t>
            </a:r>
            <a:r>
              <a:rPr kumimoji="0" lang="zh-CN" altLang="zh-CN" sz="2800" b="0" i="0" u="none" strike="noStrike" cap="none" normalizeH="0" baseline="0" dirty="0">
                <a:ln>
                  <a:noFill/>
                </a:ln>
                <a:solidFill>
                  <a:srgbClr val="333333"/>
                </a:solidFill>
                <a:effectLst/>
                <a:latin typeface="Arial" panose="020B0604020202020204" pitchFamily="34" charset="0"/>
                <a:ea typeface="Open Sans"/>
              </a:rPr>
              <a:t>时间片相比，任务上下文切换更少</a:t>
            </a:r>
            <a:r>
              <a:rPr kumimoji="0" lang="zh-CN" altLang="en-US" sz="2800" b="0" i="0" u="none" strike="noStrike" cap="none" normalizeH="0" baseline="0" dirty="0">
                <a:ln>
                  <a:noFill/>
                </a:ln>
                <a:solidFill>
                  <a:srgbClr val="333333"/>
                </a:solidFill>
                <a:effectLst/>
                <a:latin typeface="Arial" panose="020B0604020202020204" pitchFamily="34" charset="0"/>
                <a:ea typeface="Open Sans"/>
              </a:rPr>
              <a:t>，</a:t>
            </a:r>
            <a:r>
              <a:rPr kumimoji="0" lang="zh-CN" altLang="zh-CN" sz="2800" b="0" i="0" u="none" strike="noStrike" cap="none" normalizeH="0" baseline="0" dirty="0">
                <a:ln>
                  <a:noFill/>
                </a:ln>
                <a:solidFill>
                  <a:srgbClr val="333333"/>
                </a:solidFill>
                <a:effectLst/>
                <a:latin typeface="Arial" panose="020B0604020202020204" pitchFamily="34" charset="0"/>
                <a:ea typeface="Open Sans"/>
              </a:rPr>
              <a:t>调度程序的处理开销减少</a:t>
            </a:r>
            <a:endParaRPr kumimoji="0" lang="en-US" altLang="zh-CN" sz="2800" b="0" i="0" u="none" strike="noStrike" cap="none" normalizeH="0" baseline="0" dirty="0">
              <a:ln>
                <a:noFill/>
              </a:ln>
              <a:solidFill>
                <a:srgbClr val="333333"/>
              </a:solidFill>
              <a:effectLst/>
              <a:latin typeface="Arial" panose="020B0604020202020204" pitchFamily="34" charset="0"/>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a:ln>
                <a:noFill/>
              </a:ln>
              <a:solidFill>
                <a:srgbClr val="333333"/>
              </a:solidFill>
              <a:effectLst/>
              <a:latin typeface="Arial" panose="020B0604020202020204" pitchFamily="34" charset="0"/>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333333"/>
                </a:solidFill>
                <a:effectLst/>
                <a:latin typeface="Arial" panose="020B0604020202020204" pitchFamily="34" charset="0"/>
                <a:ea typeface="Open Sans"/>
              </a:rPr>
              <a:t>但是</a:t>
            </a:r>
            <a:r>
              <a:rPr kumimoji="0" lang="zh-CN" altLang="en-US" sz="2800" b="0" i="0" u="none" strike="noStrike" cap="none" normalizeH="0" baseline="0" dirty="0">
                <a:ln>
                  <a:noFill/>
                </a:ln>
                <a:solidFill>
                  <a:srgbClr val="333333"/>
                </a:solidFill>
                <a:effectLst/>
                <a:latin typeface="Arial" panose="020B0604020202020204" pitchFamily="34" charset="0"/>
                <a:ea typeface="Open Sans"/>
              </a:rPr>
              <a:t>没有</a:t>
            </a:r>
            <a:r>
              <a:rPr kumimoji="0" lang="zh-CN" altLang="zh-CN" sz="2800" b="0" i="0" u="none" strike="noStrike" cap="none" normalizeH="0" baseline="0" dirty="0">
                <a:ln>
                  <a:noFill/>
                </a:ln>
                <a:solidFill>
                  <a:srgbClr val="333333"/>
                </a:solidFill>
                <a:effectLst/>
                <a:latin typeface="Arial" panose="020B0604020202020204" pitchFamily="34" charset="0"/>
                <a:ea typeface="Open Sans"/>
              </a:rPr>
              <a:t>时间</a:t>
            </a:r>
            <a:r>
              <a:rPr kumimoji="0" lang="zh-CN" altLang="en-US" sz="2800" b="0" i="0" u="none" strike="noStrike" cap="none" normalizeH="0" baseline="0" dirty="0">
                <a:ln>
                  <a:noFill/>
                </a:ln>
                <a:solidFill>
                  <a:srgbClr val="333333"/>
                </a:solidFill>
                <a:effectLst/>
                <a:latin typeface="Arial" panose="020B0604020202020204" pitchFamily="34" charset="0"/>
                <a:ea typeface="Open Sans"/>
              </a:rPr>
              <a:t>片</a:t>
            </a:r>
            <a:r>
              <a:rPr kumimoji="0" lang="zh-CN" altLang="zh-CN" sz="2800" b="0" i="0" u="none" strike="noStrike" cap="none" normalizeH="0" baseline="0" dirty="0">
                <a:ln>
                  <a:noFill/>
                </a:ln>
                <a:solidFill>
                  <a:srgbClr val="333333"/>
                </a:solidFill>
                <a:effectLst/>
                <a:latin typeface="Arial" panose="020B0604020202020204" pitchFamily="34" charset="0"/>
                <a:ea typeface="Open Sans"/>
              </a:rPr>
              <a:t>也会导致相同优先级任务</a:t>
            </a:r>
            <a:r>
              <a:rPr kumimoji="0" lang="zh-CN" altLang="en-US" sz="2800" b="0" i="0" u="none" strike="noStrike" cap="none" normalizeH="0" baseline="0" dirty="0">
                <a:ln>
                  <a:noFill/>
                </a:ln>
                <a:solidFill>
                  <a:srgbClr val="333333"/>
                </a:solidFill>
                <a:effectLst/>
                <a:latin typeface="Arial" panose="020B0604020202020204" pitchFamily="34" charset="0"/>
                <a:ea typeface="Open Sans"/>
              </a:rPr>
              <a:t>的</a:t>
            </a:r>
            <a:r>
              <a:rPr kumimoji="0" lang="zh-CN" altLang="zh-CN" sz="2800" b="0" i="0" u="none" strike="noStrike" cap="none" normalizeH="0" baseline="0" dirty="0">
                <a:ln>
                  <a:noFill/>
                </a:ln>
                <a:solidFill>
                  <a:srgbClr val="333333"/>
                </a:solidFill>
                <a:effectLst/>
                <a:latin typeface="Arial" panose="020B0604020202020204" pitchFamily="34" charset="0"/>
                <a:ea typeface="Open Sans"/>
              </a:rPr>
              <a:t>处理时间</a:t>
            </a:r>
            <a:r>
              <a:rPr kumimoji="0" lang="zh-CN" altLang="en-US" sz="2800" b="0" i="0" u="none" strike="noStrike" cap="none" normalizeH="0" baseline="0" dirty="0">
                <a:ln>
                  <a:noFill/>
                </a:ln>
                <a:solidFill>
                  <a:srgbClr val="333333"/>
                </a:solidFill>
                <a:effectLst/>
                <a:latin typeface="Arial" panose="020B0604020202020204" pitchFamily="34" charset="0"/>
                <a:ea typeface="Open Sans"/>
              </a:rPr>
              <a:t>大大不同</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7415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56F6A3-9B88-4F6F-8558-F5D6AA47905A}"/>
              </a:ext>
            </a:extLst>
          </p:cNvPr>
          <p:cNvPicPr>
            <a:picLocks noChangeAspect="1"/>
          </p:cNvPicPr>
          <p:nvPr/>
        </p:nvPicPr>
        <p:blipFill>
          <a:blip r:embed="rId2"/>
          <a:stretch>
            <a:fillRect/>
          </a:stretch>
        </p:blipFill>
        <p:spPr>
          <a:xfrm>
            <a:off x="62792" y="1493771"/>
            <a:ext cx="11938218" cy="3810173"/>
          </a:xfrm>
          <a:prstGeom prst="rect">
            <a:avLst/>
          </a:prstGeom>
        </p:spPr>
      </p:pic>
      <p:sp>
        <p:nvSpPr>
          <p:cNvPr id="5" name="标题 1">
            <a:extLst>
              <a:ext uri="{FF2B5EF4-FFF2-40B4-BE49-F238E27FC236}">
                <a16:creationId xmlns:a16="http://schemas.microsoft.com/office/drawing/2014/main" id="{CB023A6B-CF75-4686-B77F-CE3731EE2E27}"/>
              </a:ext>
            </a:extLst>
          </p:cNvPr>
          <p:cNvSpPr>
            <a:spLocks noGrp="1"/>
          </p:cNvSpPr>
          <p:nvPr>
            <p:ph type="title"/>
          </p:nvPr>
        </p:nvSpPr>
        <p:spPr>
          <a:xfrm>
            <a:off x="1313060" y="168208"/>
            <a:ext cx="10515600" cy="1325563"/>
          </a:xfrm>
        </p:spPr>
        <p:txBody>
          <a:bodyPr>
            <a:normAutofit/>
          </a:bodyPr>
          <a:lstStyle/>
          <a:p>
            <a:r>
              <a:rPr lang="zh-CN" altLang="en-US" sz="3200" dirty="0"/>
              <a:t>协作式调度（高优先级任务无法抢占）</a:t>
            </a:r>
          </a:p>
        </p:txBody>
      </p:sp>
      <p:sp>
        <p:nvSpPr>
          <p:cNvPr id="6" name="文本框 5">
            <a:extLst>
              <a:ext uri="{FF2B5EF4-FFF2-40B4-BE49-F238E27FC236}">
                <a16:creationId xmlns:a16="http://schemas.microsoft.com/office/drawing/2014/main" id="{1FA568E9-612E-4621-BEF7-4C6DE743C66E}"/>
              </a:ext>
            </a:extLst>
          </p:cNvPr>
          <p:cNvSpPr txBox="1"/>
          <p:nvPr/>
        </p:nvSpPr>
        <p:spPr>
          <a:xfrm>
            <a:off x="172610" y="5525645"/>
            <a:ext cx="12173751" cy="707886"/>
          </a:xfrm>
          <a:prstGeom prst="rect">
            <a:avLst/>
          </a:prstGeom>
          <a:noFill/>
        </p:spPr>
        <p:txBody>
          <a:bodyPr wrap="square" rtlCol="0">
            <a:spAutoFit/>
          </a:bodyPr>
          <a:lstStyle/>
          <a:p>
            <a:r>
              <a:rPr lang="zh-CN" altLang="en-US" sz="2000" dirty="0"/>
              <a:t>当使用协作式调度程序时，只有在运行状态任务进入阻塞状态，或者运行状态任务通过调用 </a:t>
            </a:r>
            <a:r>
              <a:rPr lang="en-US" altLang="zh-CN" sz="2000" dirty="0" err="1"/>
              <a:t>taskYIELD</a:t>
            </a:r>
            <a:r>
              <a:rPr lang="en-US" altLang="zh-CN" sz="2000" dirty="0"/>
              <a:t>()</a:t>
            </a:r>
          </a:p>
          <a:p>
            <a:r>
              <a:rPr lang="zh-CN" altLang="en-US" sz="2000" dirty="0"/>
              <a:t>显式地产生（手动请求重新调度）时，才会发生上下文的切换。</a:t>
            </a:r>
          </a:p>
        </p:txBody>
      </p:sp>
    </p:spTree>
    <p:extLst>
      <p:ext uri="{BB962C8B-B14F-4D97-AF65-F5344CB8AC3E}">
        <p14:creationId xmlns:p14="http://schemas.microsoft.com/office/powerpoint/2010/main" val="2160304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1FF80-A2EE-4123-8BE1-520962C5D56A}"/>
              </a:ext>
            </a:extLst>
          </p:cNvPr>
          <p:cNvSpPr>
            <a:spLocks noGrp="1"/>
          </p:cNvSpPr>
          <p:nvPr>
            <p:ph type="title"/>
          </p:nvPr>
        </p:nvSpPr>
        <p:spPr>
          <a:xfrm>
            <a:off x="339793" y="145355"/>
            <a:ext cx="10515600" cy="1325563"/>
          </a:xfrm>
        </p:spPr>
        <p:txBody>
          <a:bodyPr/>
          <a:lstStyle/>
          <a:p>
            <a:r>
              <a:rPr lang="zh-CN" altLang="en-US" dirty="0"/>
              <a:t>抢占式调度与协作时调度对比</a:t>
            </a:r>
          </a:p>
        </p:txBody>
      </p:sp>
      <p:sp>
        <p:nvSpPr>
          <p:cNvPr id="9" name="矩形 8">
            <a:extLst>
              <a:ext uri="{FF2B5EF4-FFF2-40B4-BE49-F238E27FC236}">
                <a16:creationId xmlns:a16="http://schemas.microsoft.com/office/drawing/2014/main" id="{2224917F-28AA-4CCD-9587-BA2DD984DA10}"/>
              </a:ext>
            </a:extLst>
          </p:cNvPr>
          <p:cNvSpPr/>
          <p:nvPr/>
        </p:nvSpPr>
        <p:spPr>
          <a:xfrm>
            <a:off x="199494" y="1628507"/>
            <a:ext cx="11690976" cy="4708981"/>
          </a:xfrm>
          <a:prstGeom prst="rect">
            <a:avLst/>
          </a:prstGeom>
        </p:spPr>
        <p:txBody>
          <a:bodyPr wrap="square">
            <a:spAutoFit/>
          </a:bodyPr>
          <a:lstStyle/>
          <a:p>
            <a:pPr lvl="0" eaLnBrk="0" fontAlgn="base" hangingPunct="0">
              <a:spcBef>
                <a:spcPct val="0"/>
              </a:spcBef>
              <a:spcAft>
                <a:spcPct val="0"/>
              </a:spcAft>
            </a:pPr>
            <a:r>
              <a:rPr kumimoji="0" lang="zh-CN" altLang="zh-CN" sz="2800" b="0" i="0" u="none" strike="noStrike" cap="none" normalizeH="0" baseline="0" dirty="0">
                <a:ln>
                  <a:noFill/>
                </a:ln>
                <a:solidFill>
                  <a:srgbClr val="333333"/>
                </a:solidFill>
                <a:effectLst/>
                <a:latin typeface="Arial" panose="020B0604020202020204" pitchFamily="34" charset="0"/>
                <a:ea typeface="Open Sans"/>
              </a:rPr>
              <a:t>协作式调度比抢占式调度更容易避免由于</a:t>
            </a:r>
            <a:r>
              <a:rPr kumimoji="0" lang="zh-CN" altLang="en-US" sz="2800" b="0" i="0" u="none" strike="noStrike" cap="none" normalizeH="0" baseline="0" dirty="0">
                <a:ln>
                  <a:noFill/>
                </a:ln>
                <a:solidFill>
                  <a:srgbClr val="333333"/>
                </a:solidFill>
                <a:effectLst/>
                <a:latin typeface="Arial" panose="020B0604020202020204" pitchFamily="34" charset="0"/>
                <a:ea typeface="Open Sans"/>
              </a:rPr>
              <a:t>资源</a:t>
            </a:r>
            <a:r>
              <a:rPr kumimoji="0" lang="zh-CN" altLang="zh-CN" sz="2800" b="0" i="0" u="none" strike="noStrike" cap="none" normalizeH="0" baseline="0" dirty="0">
                <a:ln>
                  <a:noFill/>
                </a:ln>
                <a:solidFill>
                  <a:srgbClr val="333333"/>
                </a:solidFill>
                <a:effectLst/>
                <a:latin typeface="Arial" panose="020B0604020202020204" pitchFamily="34" charset="0"/>
                <a:ea typeface="Open Sans"/>
              </a:rPr>
              <a:t>访问而造成的问题：</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buFontTx/>
              <a:buChar char="•"/>
            </a:pPr>
            <a:r>
              <a:rPr lang="zh-CN" altLang="zh-CN" dirty="0">
                <a:solidFill>
                  <a:srgbClr val="333333"/>
                </a:solidFill>
                <a:latin typeface="Arial" panose="020B0604020202020204" pitchFamily="34" charset="0"/>
                <a:ea typeface="Open Sans"/>
              </a:rPr>
              <a:t>当使用抢占式调度时，可以在任何时刻抢占运行态的任务，</a:t>
            </a:r>
            <a:r>
              <a:rPr lang="zh-CN" altLang="en-US" dirty="0">
                <a:solidFill>
                  <a:srgbClr val="333333"/>
                </a:solidFill>
                <a:latin typeface="Arial" panose="020B0604020202020204" pitchFamily="34" charset="0"/>
                <a:ea typeface="Open Sans"/>
              </a:rPr>
              <a:t>这有可能会导致</a:t>
            </a:r>
            <a:r>
              <a:rPr lang="zh-CN" altLang="zh-CN" dirty="0">
                <a:solidFill>
                  <a:srgbClr val="333333"/>
                </a:solidFill>
                <a:latin typeface="Arial" panose="020B0604020202020204" pitchFamily="34" charset="0"/>
                <a:ea typeface="Open Sans"/>
              </a:rPr>
              <a:t>与另一个任务</a:t>
            </a:r>
            <a:r>
              <a:rPr lang="zh-CN" altLang="en-US" dirty="0">
                <a:solidFill>
                  <a:srgbClr val="333333"/>
                </a:solidFill>
                <a:latin typeface="Arial" panose="020B0604020202020204" pitchFamily="34" charset="0"/>
                <a:ea typeface="Open Sans"/>
              </a:rPr>
              <a:t>的</a:t>
            </a:r>
            <a:r>
              <a:rPr lang="zh-CN" altLang="zh-CN" dirty="0">
                <a:solidFill>
                  <a:srgbClr val="333333"/>
                </a:solidFill>
                <a:latin typeface="Arial" panose="020B0604020202020204" pitchFamily="34" charset="0"/>
                <a:ea typeface="Open Sans"/>
              </a:rPr>
              <a:t>共享资源处于不一致</a:t>
            </a:r>
            <a:r>
              <a:rPr lang="zh-CN" altLang="en-US" dirty="0">
                <a:solidFill>
                  <a:srgbClr val="333333"/>
                </a:solidFill>
                <a:latin typeface="Arial" panose="020B0604020202020204" pitchFamily="34" charset="0"/>
                <a:ea typeface="Open Sans"/>
              </a:rPr>
              <a:t>的</a:t>
            </a:r>
            <a:r>
              <a:rPr lang="zh-CN" altLang="zh-CN" dirty="0">
                <a:solidFill>
                  <a:srgbClr val="333333"/>
                </a:solidFill>
                <a:latin typeface="Arial" panose="020B0604020202020204" pitchFamily="34" charset="0"/>
                <a:ea typeface="Open Sans"/>
              </a:rPr>
              <a:t>状态</a:t>
            </a:r>
            <a:r>
              <a:rPr lang="zh-CN" altLang="en-US" dirty="0">
                <a:solidFill>
                  <a:srgbClr val="333333"/>
                </a:solidFill>
                <a:latin typeface="Arial" panose="020B0604020202020204" pitchFamily="34" charset="0"/>
                <a:ea typeface="Open Sans"/>
              </a:rPr>
              <a:t>，</a:t>
            </a:r>
            <a:r>
              <a:rPr lang="zh-CN" altLang="zh-CN" dirty="0">
                <a:solidFill>
                  <a:srgbClr val="333333"/>
                </a:solidFill>
                <a:latin typeface="Arial" panose="020B0604020202020204" pitchFamily="34" charset="0"/>
                <a:ea typeface="Open Sans"/>
              </a:rPr>
              <a:t>让资源处于不一致的状态可能会导致资源损坏。</a:t>
            </a:r>
          </a:p>
          <a:p>
            <a:pPr lvl="0" eaLnBrk="0" fontAlgn="base" hangingPunct="0">
              <a:lnSpc>
                <a:spcPct val="150000"/>
              </a:lnSpc>
              <a:spcBef>
                <a:spcPct val="0"/>
              </a:spcBef>
              <a:spcAft>
                <a:spcPct val="0"/>
              </a:spcAft>
              <a:buFontTx/>
              <a:buChar char="•"/>
            </a:pPr>
            <a:r>
              <a:rPr lang="zh-CN" altLang="zh-CN" dirty="0">
                <a:solidFill>
                  <a:srgbClr val="333333"/>
                </a:solidFill>
                <a:latin typeface="Arial" panose="020B0604020202020204" pitchFamily="34" charset="0"/>
                <a:ea typeface="Open Sans"/>
              </a:rPr>
              <a:t>当使用协作式调度时，应用程序编写者控制着任务合适切换到另一个任务。因此，应用程序编写者能够确保资源处于不一致状态时不会被切换到另一个任务。</a:t>
            </a:r>
            <a:endParaRPr lang="en-US" altLang="zh-CN" dirty="0">
              <a:solidFill>
                <a:srgbClr val="333333"/>
              </a:solidFill>
              <a:latin typeface="Arial" panose="020B0604020202020204" pitchFamily="34" charset="0"/>
              <a:ea typeface="Open Sans"/>
            </a:endParaRPr>
          </a:p>
          <a:p>
            <a:pPr lvl="0" eaLnBrk="0" fontAlgn="base" hangingPunct="0">
              <a:spcBef>
                <a:spcPct val="0"/>
              </a:spcBef>
              <a:spcAft>
                <a:spcPct val="0"/>
              </a:spcAft>
            </a:pPr>
            <a:r>
              <a:rPr kumimoji="0" lang="zh-CN" altLang="zh-CN" sz="2800" b="0" i="0" u="none" strike="noStrike" cap="none" normalizeH="0" baseline="0" dirty="0">
                <a:ln>
                  <a:noFill/>
                </a:ln>
                <a:solidFill>
                  <a:srgbClr val="333333"/>
                </a:solidFill>
                <a:effectLst/>
                <a:latin typeface="Arial" panose="020B0604020202020204" pitchFamily="34" charset="0"/>
                <a:ea typeface="Open Sans"/>
              </a:rPr>
              <a:t>协作式调度的系统响应速度低于抢占式调度的响应速度：</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buFontTx/>
              <a:buChar char="•"/>
            </a:pPr>
            <a:r>
              <a:rPr lang="zh-CN" altLang="zh-CN" dirty="0">
                <a:solidFill>
                  <a:srgbClr val="333333"/>
                </a:solidFill>
                <a:latin typeface="Arial" panose="020B0604020202020204" pitchFamily="34" charset="0"/>
                <a:ea typeface="Open Sans"/>
              </a:rPr>
              <a:t>当使用抢占式调度时，调度程序将立即开始运行任务，该任务将成为最高优先级的就绪态任务。这</a:t>
            </a:r>
            <a:r>
              <a:rPr lang="zh-CN" altLang="en-US" dirty="0">
                <a:solidFill>
                  <a:srgbClr val="333333"/>
                </a:solidFill>
                <a:latin typeface="Arial" panose="020B0604020202020204" pitchFamily="34" charset="0"/>
                <a:ea typeface="Open Sans"/>
              </a:rPr>
              <a:t>对于</a:t>
            </a:r>
            <a:r>
              <a:rPr lang="zh-CN" altLang="zh-CN" dirty="0">
                <a:solidFill>
                  <a:srgbClr val="333333"/>
                </a:solidFill>
                <a:latin typeface="Arial" panose="020B0604020202020204" pitchFamily="34" charset="0"/>
                <a:ea typeface="Open Sans"/>
              </a:rPr>
              <a:t>实时系统中必不可少的，因为实时系统必须在规定的时间内响应最高优先级事件。</a:t>
            </a:r>
          </a:p>
          <a:p>
            <a:pPr lvl="0">
              <a:lnSpc>
                <a:spcPct val="150000"/>
              </a:lnSpc>
              <a:buFontTx/>
              <a:buChar char="•"/>
            </a:pPr>
            <a:r>
              <a:rPr lang="zh-CN" altLang="zh-CN" dirty="0">
                <a:solidFill>
                  <a:srgbClr val="333333"/>
                </a:solidFill>
                <a:latin typeface="Arial" panose="020B0604020202020204" pitchFamily="34" charset="0"/>
                <a:ea typeface="Open Sans"/>
              </a:rPr>
              <a:t>当使用协作式调度时，只有正在运行的任务进入阻塞状态或者</a:t>
            </a:r>
            <a:r>
              <a:rPr lang="zh-CN" altLang="en-US" dirty="0">
                <a:solidFill>
                  <a:srgbClr val="333333"/>
                </a:solidFill>
                <a:latin typeface="Arial" panose="020B0604020202020204" pitchFamily="34" charset="0"/>
                <a:ea typeface="Open Sans"/>
              </a:rPr>
              <a:t>调用</a:t>
            </a:r>
            <a:r>
              <a:rPr lang="en-US" altLang="zh-CN" dirty="0" err="1">
                <a:solidFill>
                  <a:srgbClr val="333333"/>
                </a:solidFill>
                <a:ea typeface="Open Sans"/>
              </a:rPr>
              <a:t>taskYIELD</a:t>
            </a:r>
            <a:r>
              <a:rPr lang="zh-CN" altLang="en-US" dirty="0">
                <a:solidFill>
                  <a:srgbClr val="333333"/>
                </a:solidFill>
                <a:ea typeface="Open Sans"/>
              </a:rPr>
              <a:t>函数</a:t>
            </a:r>
            <a:r>
              <a:rPr lang="zh-CN" altLang="zh-CN" dirty="0">
                <a:solidFill>
                  <a:srgbClr val="333333"/>
                </a:solidFill>
                <a:ea typeface="Open Sans"/>
              </a:rPr>
              <a:t>时，才会切换到已成为最高优先级的就绪态任务。</a:t>
            </a:r>
            <a:endParaRPr lang="zh-CN" altLang="zh-CN" dirty="0">
              <a:solidFill>
                <a:srgbClr val="333333"/>
              </a:solidFill>
              <a:latin typeface="Arial" panose="020B0604020202020204" pitchFamily="34" charset="0"/>
              <a:ea typeface="Open Sans"/>
            </a:endParaRPr>
          </a:p>
          <a:p>
            <a:pPr lvl="0" eaLnBrk="0" fontAlgn="base" hangingPunct="0">
              <a:spcBef>
                <a:spcPct val="0"/>
              </a:spcBef>
              <a:spcAft>
                <a:spcPct val="0"/>
              </a:spcAft>
            </a:pP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4375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6BBAB9-400E-46A4-A536-0B5B17BF1EF6}"/>
              </a:ext>
            </a:extLst>
          </p:cNvPr>
          <p:cNvPicPr>
            <a:picLocks noChangeAspect="1"/>
          </p:cNvPicPr>
          <p:nvPr/>
        </p:nvPicPr>
        <p:blipFill>
          <a:blip r:embed="rId2"/>
          <a:stretch>
            <a:fillRect/>
          </a:stretch>
        </p:blipFill>
        <p:spPr>
          <a:xfrm>
            <a:off x="740885" y="746883"/>
            <a:ext cx="10000371" cy="2791983"/>
          </a:xfrm>
          <a:prstGeom prst="rect">
            <a:avLst/>
          </a:prstGeom>
        </p:spPr>
      </p:pic>
      <p:sp>
        <p:nvSpPr>
          <p:cNvPr id="5" name="文本框 4">
            <a:extLst>
              <a:ext uri="{FF2B5EF4-FFF2-40B4-BE49-F238E27FC236}">
                <a16:creationId xmlns:a16="http://schemas.microsoft.com/office/drawing/2014/main" id="{D55E2AE5-9578-4B67-900B-6DF15F014032}"/>
              </a:ext>
            </a:extLst>
          </p:cNvPr>
          <p:cNvSpPr txBox="1"/>
          <p:nvPr/>
        </p:nvSpPr>
        <p:spPr>
          <a:xfrm>
            <a:off x="740885" y="3750827"/>
            <a:ext cx="5477782" cy="461665"/>
          </a:xfrm>
          <a:prstGeom prst="rect">
            <a:avLst/>
          </a:prstGeom>
          <a:noFill/>
        </p:spPr>
        <p:txBody>
          <a:bodyPr wrap="none" rtlCol="0">
            <a:spAutoFit/>
          </a:bodyPr>
          <a:lstStyle/>
          <a:p>
            <a:r>
              <a:rPr lang="en-US" altLang="zh-CN" sz="2400" dirty="0" err="1"/>
              <a:t>xTaskToDelete</a:t>
            </a:r>
            <a:r>
              <a:rPr lang="en-US" altLang="zh-CN" sz="2400" dirty="0"/>
              <a:t>——</a:t>
            </a:r>
            <a:r>
              <a:rPr lang="zh-CN" altLang="en-US" sz="2400" dirty="0"/>
              <a:t>要删除的任务的句柄</a:t>
            </a:r>
            <a:endParaRPr lang="en-US" altLang="zh-CN" sz="2400" dirty="0"/>
          </a:p>
        </p:txBody>
      </p:sp>
    </p:spTree>
    <p:extLst>
      <p:ext uri="{BB962C8B-B14F-4D97-AF65-F5344CB8AC3E}">
        <p14:creationId xmlns:p14="http://schemas.microsoft.com/office/powerpoint/2010/main" val="1645720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E7A30D-0858-42C5-8FCD-66E513951FDA}"/>
              </a:ext>
            </a:extLst>
          </p:cNvPr>
          <p:cNvSpPr txBox="1"/>
          <p:nvPr/>
        </p:nvSpPr>
        <p:spPr>
          <a:xfrm>
            <a:off x="620065" y="223694"/>
            <a:ext cx="1313180" cy="769441"/>
          </a:xfrm>
          <a:prstGeom prst="rect">
            <a:avLst/>
          </a:prstGeom>
          <a:noFill/>
        </p:spPr>
        <p:txBody>
          <a:bodyPr wrap="none" rtlCol="0">
            <a:spAutoFit/>
          </a:bodyPr>
          <a:lstStyle/>
          <a:p>
            <a:r>
              <a:rPr lang="zh-CN" altLang="en-US" sz="4400" dirty="0"/>
              <a:t>演示</a:t>
            </a:r>
          </a:p>
        </p:txBody>
      </p:sp>
      <p:pic>
        <p:nvPicPr>
          <p:cNvPr id="5" name="图片 4">
            <a:extLst>
              <a:ext uri="{FF2B5EF4-FFF2-40B4-BE49-F238E27FC236}">
                <a16:creationId xmlns:a16="http://schemas.microsoft.com/office/drawing/2014/main" id="{0AEB18F9-B66B-41CB-8D92-9D35772B5D18}"/>
              </a:ext>
            </a:extLst>
          </p:cNvPr>
          <p:cNvPicPr>
            <a:picLocks noChangeAspect="1"/>
          </p:cNvPicPr>
          <p:nvPr/>
        </p:nvPicPr>
        <p:blipFill>
          <a:blip r:embed="rId2"/>
          <a:stretch>
            <a:fillRect/>
          </a:stretch>
        </p:blipFill>
        <p:spPr>
          <a:xfrm>
            <a:off x="699019" y="940726"/>
            <a:ext cx="9606622" cy="5634467"/>
          </a:xfrm>
          <a:prstGeom prst="rect">
            <a:avLst/>
          </a:prstGeom>
        </p:spPr>
      </p:pic>
    </p:spTree>
    <p:extLst>
      <p:ext uri="{BB962C8B-B14F-4D97-AF65-F5344CB8AC3E}">
        <p14:creationId xmlns:p14="http://schemas.microsoft.com/office/powerpoint/2010/main" val="2483393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D00DD7D-EA55-4B37-B259-3D342C2B91A5}"/>
              </a:ext>
            </a:extLst>
          </p:cNvPr>
          <p:cNvPicPr>
            <a:picLocks noChangeAspect="1"/>
          </p:cNvPicPr>
          <p:nvPr/>
        </p:nvPicPr>
        <p:blipFill>
          <a:blip r:embed="rId2"/>
          <a:stretch>
            <a:fillRect/>
          </a:stretch>
        </p:blipFill>
        <p:spPr>
          <a:xfrm>
            <a:off x="713470" y="94188"/>
            <a:ext cx="8819013" cy="4594286"/>
          </a:xfrm>
          <a:prstGeom prst="rect">
            <a:avLst/>
          </a:prstGeom>
        </p:spPr>
      </p:pic>
      <p:pic>
        <p:nvPicPr>
          <p:cNvPr id="5" name="图片 4">
            <a:extLst>
              <a:ext uri="{FF2B5EF4-FFF2-40B4-BE49-F238E27FC236}">
                <a16:creationId xmlns:a16="http://schemas.microsoft.com/office/drawing/2014/main" id="{4B7893AC-1BD4-4650-9BB5-9150255EF1BE}"/>
              </a:ext>
            </a:extLst>
          </p:cNvPr>
          <p:cNvPicPr>
            <a:picLocks noChangeAspect="1"/>
          </p:cNvPicPr>
          <p:nvPr/>
        </p:nvPicPr>
        <p:blipFill>
          <a:blip r:embed="rId3"/>
          <a:stretch>
            <a:fillRect/>
          </a:stretch>
        </p:blipFill>
        <p:spPr>
          <a:xfrm>
            <a:off x="713469" y="4793904"/>
            <a:ext cx="8819013" cy="1765516"/>
          </a:xfrm>
          <a:prstGeom prst="rect">
            <a:avLst/>
          </a:prstGeom>
        </p:spPr>
      </p:pic>
    </p:spTree>
    <p:extLst>
      <p:ext uri="{BB962C8B-B14F-4D97-AF65-F5344CB8AC3E}">
        <p14:creationId xmlns:p14="http://schemas.microsoft.com/office/powerpoint/2010/main" val="1005932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EF0EE6F-D844-4B49-AA59-E6D1A29A5DD6}"/>
              </a:ext>
            </a:extLst>
          </p:cNvPr>
          <p:cNvPicPr>
            <a:picLocks noChangeAspect="1"/>
          </p:cNvPicPr>
          <p:nvPr/>
        </p:nvPicPr>
        <p:blipFill>
          <a:blip r:embed="rId2"/>
          <a:stretch>
            <a:fillRect/>
          </a:stretch>
        </p:blipFill>
        <p:spPr>
          <a:xfrm>
            <a:off x="774618" y="1021100"/>
            <a:ext cx="11100034" cy="4382579"/>
          </a:xfrm>
          <a:prstGeom prst="rect">
            <a:avLst/>
          </a:prstGeom>
        </p:spPr>
      </p:pic>
    </p:spTree>
    <p:extLst>
      <p:ext uri="{BB962C8B-B14F-4D97-AF65-F5344CB8AC3E}">
        <p14:creationId xmlns:p14="http://schemas.microsoft.com/office/powerpoint/2010/main" val="1057865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617A745-14B1-4606-8246-C4601D0006AA}"/>
              </a:ext>
            </a:extLst>
          </p:cNvPr>
          <p:cNvPicPr>
            <a:picLocks noChangeAspect="1"/>
          </p:cNvPicPr>
          <p:nvPr/>
        </p:nvPicPr>
        <p:blipFill>
          <a:blip r:embed="rId2"/>
          <a:stretch>
            <a:fillRect/>
          </a:stretch>
        </p:blipFill>
        <p:spPr>
          <a:xfrm>
            <a:off x="1201262" y="394674"/>
            <a:ext cx="8904232" cy="6227857"/>
          </a:xfrm>
          <a:prstGeom prst="rect">
            <a:avLst/>
          </a:prstGeom>
        </p:spPr>
      </p:pic>
    </p:spTree>
    <p:extLst>
      <p:ext uri="{BB962C8B-B14F-4D97-AF65-F5344CB8AC3E}">
        <p14:creationId xmlns:p14="http://schemas.microsoft.com/office/powerpoint/2010/main" val="2067523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EE16549-D8BA-4010-9E85-1F581A9E1793}"/>
              </a:ext>
            </a:extLst>
          </p:cNvPr>
          <p:cNvSpPr/>
          <p:nvPr/>
        </p:nvSpPr>
        <p:spPr>
          <a:xfrm>
            <a:off x="186638" y="49820"/>
            <a:ext cx="3914854" cy="369332"/>
          </a:xfrm>
          <a:prstGeom prst="rect">
            <a:avLst/>
          </a:prstGeom>
        </p:spPr>
        <p:txBody>
          <a:bodyPr wrap="none">
            <a:spAutoFit/>
          </a:bodyPr>
          <a:lstStyle/>
          <a:p>
            <a:r>
              <a:rPr lang="zh-CN" altLang="en-US" dirty="0"/>
              <a:t>https://www.freertos.org/a00017.html</a:t>
            </a:r>
          </a:p>
        </p:txBody>
      </p:sp>
      <p:pic>
        <p:nvPicPr>
          <p:cNvPr id="5" name="图片 4">
            <a:extLst>
              <a:ext uri="{FF2B5EF4-FFF2-40B4-BE49-F238E27FC236}">
                <a16:creationId xmlns:a16="http://schemas.microsoft.com/office/drawing/2014/main" id="{424A4BEE-B46D-46F1-8AFD-5B2A3AC16871}"/>
              </a:ext>
            </a:extLst>
          </p:cNvPr>
          <p:cNvPicPr>
            <a:picLocks noChangeAspect="1"/>
          </p:cNvPicPr>
          <p:nvPr/>
        </p:nvPicPr>
        <p:blipFill>
          <a:blip r:embed="rId2"/>
          <a:stretch>
            <a:fillRect/>
          </a:stretch>
        </p:blipFill>
        <p:spPr>
          <a:xfrm>
            <a:off x="186638" y="457200"/>
            <a:ext cx="11565393" cy="3485313"/>
          </a:xfrm>
          <a:prstGeom prst="rect">
            <a:avLst/>
          </a:prstGeom>
        </p:spPr>
      </p:pic>
      <p:sp>
        <p:nvSpPr>
          <p:cNvPr id="7" name="文本框 6">
            <a:extLst>
              <a:ext uri="{FF2B5EF4-FFF2-40B4-BE49-F238E27FC236}">
                <a16:creationId xmlns:a16="http://schemas.microsoft.com/office/drawing/2014/main" id="{C7FE54CC-8F29-45DD-A4EC-5A4C4ED47F70}"/>
              </a:ext>
            </a:extLst>
          </p:cNvPr>
          <p:cNvSpPr txBox="1"/>
          <p:nvPr/>
        </p:nvSpPr>
        <p:spPr>
          <a:xfrm>
            <a:off x="227618" y="5625130"/>
            <a:ext cx="10529335" cy="954107"/>
          </a:xfrm>
          <a:prstGeom prst="rect">
            <a:avLst/>
          </a:prstGeom>
          <a:noFill/>
        </p:spPr>
        <p:txBody>
          <a:bodyPr wrap="square" rtlCol="0">
            <a:spAutoFit/>
          </a:bodyPr>
          <a:lstStyle/>
          <a:p>
            <a:r>
              <a:rPr lang="en-US" altLang="zh-CN" sz="2800" dirty="0"/>
              <a:t>FreeRTOS</a:t>
            </a:r>
            <a:r>
              <a:rPr lang="zh-CN" altLang="en-US" sz="2800" dirty="0"/>
              <a:t>的工程文件结构很</a:t>
            </a:r>
            <a:r>
              <a:rPr lang="zh-CN" altLang="en-US" sz="2800" dirty="0">
                <a:solidFill>
                  <a:srgbClr val="FF0000"/>
                </a:solidFill>
              </a:rPr>
              <a:t>简单</a:t>
            </a:r>
            <a:endParaRPr lang="en-US" altLang="zh-CN" sz="2800" dirty="0">
              <a:solidFill>
                <a:srgbClr val="FF0000"/>
              </a:solidFill>
            </a:endParaRPr>
          </a:p>
          <a:p>
            <a:r>
              <a:rPr lang="zh-CN" altLang="en-US" sz="2800" dirty="0"/>
              <a:t>内核代码主要只有三个文件</a:t>
            </a:r>
            <a:r>
              <a:rPr lang="en-US" altLang="zh-CN" sz="2800" dirty="0"/>
              <a:t>——</a:t>
            </a:r>
            <a:r>
              <a:rPr lang="en-US" altLang="zh-CN" sz="2800" dirty="0" err="1"/>
              <a:t>tasks.c</a:t>
            </a:r>
            <a:r>
              <a:rPr lang="en-US" altLang="zh-CN" sz="2800" dirty="0"/>
              <a:t>  </a:t>
            </a:r>
            <a:r>
              <a:rPr lang="en-US" altLang="zh-CN" sz="2800" dirty="0" err="1"/>
              <a:t>queue.c</a:t>
            </a:r>
            <a:r>
              <a:rPr lang="en-US" altLang="zh-CN" sz="2800" dirty="0"/>
              <a:t>  </a:t>
            </a:r>
            <a:r>
              <a:rPr lang="en-US" altLang="zh-CN" sz="2800" dirty="0" err="1"/>
              <a:t>list.c</a:t>
            </a:r>
            <a:endParaRPr lang="zh-CN" altLang="en-US" sz="2800" dirty="0"/>
          </a:p>
        </p:txBody>
      </p:sp>
      <p:pic>
        <p:nvPicPr>
          <p:cNvPr id="10" name="图片 9">
            <a:extLst>
              <a:ext uri="{FF2B5EF4-FFF2-40B4-BE49-F238E27FC236}">
                <a16:creationId xmlns:a16="http://schemas.microsoft.com/office/drawing/2014/main" id="{79401818-24D4-4757-939B-109E38D9BA07}"/>
              </a:ext>
            </a:extLst>
          </p:cNvPr>
          <p:cNvPicPr>
            <a:picLocks noChangeAspect="1"/>
          </p:cNvPicPr>
          <p:nvPr/>
        </p:nvPicPr>
        <p:blipFill>
          <a:blip r:embed="rId3"/>
          <a:stretch>
            <a:fillRect/>
          </a:stretch>
        </p:blipFill>
        <p:spPr>
          <a:xfrm>
            <a:off x="186638" y="3943069"/>
            <a:ext cx="6782149" cy="1314518"/>
          </a:xfrm>
          <a:prstGeom prst="rect">
            <a:avLst/>
          </a:prstGeom>
        </p:spPr>
      </p:pic>
    </p:spTree>
    <p:extLst>
      <p:ext uri="{BB962C8B-B14F-4D97-AF65-F5344CB8AC3E}">
        <p14:creationId xmlns:p14="http://schemas.microsoft.com/office/powerpoint/2010/main" val="107976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E48463F-6DCC-46CD-BCEE-34B880C1154D}"/>
              </a:ext>
            </a:extLst>
          </p:cNvPr>
          <p:cNvPicPr>
            <a:picLocks noChangeAspect="1"/>
          </p:cNvPicPr>
          <p:nvPr/>
        </p:nvPicPr>
        <p:blipFill>
          <a:blip r:embed="rId2"/>
          <a:stretch>
            <a:fillRect/>
          </a:stretch>
        </p:blipFill>
        <p:spPr>
          <a:xfrm>
            <a:off x="96384" y="572748"/>
            <a:ext cx="6865613" cy="5220925"/>
          </a:xfrm>
          <a:prstGeom prst="rect">
            <a:avLst/>
          </a:prstGeom>
        </p:spPr>
      </p:pic>
      <p:sp>
        <p:nvSpPr>
          <p:cNvPr id="7" name="文本框 6">
            <a:extLst>
              <a:ext uri="{FF2B5EF4-FFF2-40B4-BE49-F238E27FC236}">
                <a16:creationId xmlns:a16="http://schemas.microsoft.com/office/drawing/2014/main" id="{7A6CBBC5-EF3C-444A-A5F2-BA5242C28DB1}"/>
              </a:ext>
            </a:extLst>
          </p:cNvPr>
          <p:cNvSpPr txBox="1"/>
          <p:nvPr/>
        </p:nvSpPr>
        <p:spPr>
          <a:xfrm>
            <a:off x="242422" y="124396"/>
            <a:ext cx="833883" cy="369332"/>
          </a:xfrm>
          <a:prstGeom prst="rect">
            <a:avLst/>
          </a:prstGeom>
          <a:noFill/>
        </p:spPr>
        <p:txBody>
          <a:bodyPr wrap="none" rtlCol="0">
            <a:spAutoFit/>
          </a:bodyPr>
          <a:lstStyle/>
          <a:p>
            <a:r>
              <a:rPr lang="en-US" altLang="zh-CN" dirty="0"/>
              <a:t>Heap1</a:t>
            </a:r>
            <a:endParaRPr lang="zh-CN" altLang="en-US" dirty="0"/>
          </a:p>
        </p:txBody>
      </p:sp>
      <p:sp>
        <p:nvSpPr>
          <p:cNvPr id="8" name="文本框 7">
            <a:extLst>
              <a:ext uri="{FF2B5EF4-FFF2-40B4-BE49-F238E27FC236}">
                <a16:creationId xmlns:a16="http://schemas.microsoft.com/office/drawing/2014/main" id="{A38E8943-9D04-4A1A-8387-6B35EFAEEEBF}"/>
              </a:ext>
            </a:extLst>
          </p:cNvPr>
          <p:cNvSpPr txBox="1"/>
          <p:nvPr/>
        </p:nvSpPr>
        <p:spPr>
          <a:xfrm>
            <a:off x="7555967" y="1127696"/>
            <a:ext cx="3758261" cy="2123658"/>
          </a:xfrm>
          <a:prstGeom prst="rect">
            <a:avLst/>
          </a:prstGeom>
          <a:noFill/>
        </p:spPr>
        <p:txBody>
          <a:bodyPr wrap="square" rtlCol="0">
            <a:spAutoFit/>
          </a:bodyPr>
          <a:lstStyle/>
          <a:p>
            <a:r>
              <a:rPr lang="zh-CN" altLang="en-US" sz="2400" dirty="0"/>
              <a:t>特点：</a:t>
            </a:r>
            <a:endParaRPr lang="en-US" altLang="zh-CN" sz="2400" dirty="0"/>
          </a:p>
          <a:p>
            <a:r>
              <a:rPr lang="en-US" altLang="zh-CN" dirty="0"/>
              <a:t>1.</a:t>
            </a:r>
            <a:r>
              <a:rPr lang="zh-CN" altLang="en-US" dirty="0"/>
              <a:t>不释放</a:t>
            </a:r>
            <a:r>
              <a:rPr lang="en-US" altLang="zh-CN" dirty="0"/>
              <a:t>——</a:t>
            </a:r>
            <a:r>
              <a:rPr lang="zh-CN" altLang="en-US" dirty="0"/>
              <a:t>只实现了</a:t>
            </a:r>
            <a:r>
              <a:rPr lang="en-US" altLang="zh-CN" dirty="0" err="1"/>
              <a:t>pvPortMalloc</a:t>
            </a:r>
            <a:r>
              <a:rPr lang="zh-CN" altLang="en-US" dirty="0"/>
              <a:t>，没有实现</a:t>
            </a:r>
            <a:r>
              <a:rPr lang="en-US" altLang="zh-CN" dirty="0" err="1"/>
              <a:t>vPortFree</a:t>
            </a:r>
            <a:r>
              <a:rPr lang="zh-CN" altLang="en-US" dirty="0"/>
              <a:t>，因此分配到</a:t>
            </a:r>
            <a:r>
              <a:rPr lang="en-US" altLang="zh-CN" dirty="0"/>
              <a:t>heap1</a:t>
            </a:r>
            <a:r>
              <a:rPr lang="zh-CN" altLang="en-US" dirty="0"/>
              <a:t>的任务永远不会被删除，适用于一些小型切入式系统</a:t>
            </a:r>
            <a:endParaRPr lang="en-US" altLang="zh-CN" dirty="0"/>
          </a:p>
          <a:p>
            <a:r>
              <a:rPr lang="en-US" altLang="zh-CN" dirty="0"/>
              <a:t>2.</a:t>
            </a:r>
            <a:r>
              <a:rPr lang="zh-CN" altLang="en-US" dirty="0"/>
              <a:t>分配简单</a:t>
            </a:r>
            <a:r>
              <a:rPr lang="en-US" altLang="zh-CN" dirty="0"/>
              <a:t>——</a:t>
            </a:r>
            <a:r>
              <a:rPr lang="zh-CN" altLang="en-US" dirty="0"/>
              <a:t>线性分配</a:t>
            </a:r>
            <a:endParaRPr lang="en-US" altLang="zh-CN" dirty="0"/>
          </a:p>
          <a:p>
            <a:r>
              <a:rPr lang="en-US" altLang="zh-CN" dirty="0"/>
              <a:t>3.</a:t>
            </a:r>
            <a:r>
              <a:rPr lang="zh-CN" altLang="en-US" dirty="0"/>
              <a:t>确定性</a:t>
            </a:r>
            <a:endParaRPr lang="en-US" altLang="zh-CN" dirty="0"/>
          </a:p>
        </p:txBody>
      </p:sp>
    </p:spTree>
    <p:extLst>
      <p:ext uri="{BB962C8B-B14F-4D97-AF65-F5344CB8AC3E}">
        <p14:creationId xmlns:p14="http://schemas.microsoft.com/office/powerpoint/2010/main" val="3649154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953261C-39B9-4E8C-875D-8B15BDE1EB0D}"/>
              </a:ext>
            </a:extLst>
          </p:cNvPr>
          <p:cNvPicPr>
            <a:picLocks noChangeAspect="1"/>
          </p:cNvPicPr>
          <p:nvPr/>
        </p:nvPicPr>
        <p:blipFill>
          <a:blip r:embed="rId2"/>
          <a:stretch>
            <a:fillRect/>
          </a:stretch>
        </p:blipFill>
        <p:spPr>
          <a:xfrm>
            <a:off x="180183" y="462046"/>
            <a:ext cx="6185297" cy="5969435"/>
          </a:xfrm>
          <a:prstGeom prst="rect">
            <a:avLst/>
          </a:prstGeom>
        </p:spPr>
      </p:pic>
      <p:sp>
        <p:nvSpPr>
          <p:cNvPr id="5" name="文本框 4">
            <a:extLst>
              <a:ext uri="{FF2B5EF4-FFF2-40B4-BE49-F238E27FC236}">
                <a16:creationId xmlns:a16="http://schemas.microsoft.com/office/drawing/2014/main" id="{684CE5EA-A22B-49F7-8FE8-77E4BCA7F4D0}"/>
              </a:ext>
            </a:extLst>
          </p:cNvPr>
          <p:cNvSpPr txBox="1"/>
          <p:nvPr/>
        </p:nvSpPr>
        <p:spPr>
          <a:xfrm>
            <a:off x="327104" y="121658"/>
            <a:ext cx="885555" cy="369332"/>
          </a:xfrm>
          <a:prstGeom prst="rect">
            <a:avLst/>
          </a:prstGeom>
          <a:noFill/>
        </p:spPr>
        <p:txBody>
          <a:bodyPr wrap="square" rtlCol="0">
            <a:spAutoFit/>
          </a:bodyPr>
          <a:lstStyle/>
          <a:p>
            <a:r>
              <a:rPr lang="en-US" altLang="zh-CN" dirty="0"/>
              <a:t>Heap2</a:t>
            </a:r>
            <a:endParaRPr lang="zh-CN" altLang="en-US" dirty="0"/>
          </a:p>
        </p:txBody>
      </p:sp>
      <p:sp>
        <p:nvSpPr>
          <p:cNvPr id="8" name="文本框 7">
            <a:extLst>
              <a:ext uri="{FF2B5EF4-FFF2-40B4-BE49-F238E27FC236}">
                <a16:creationId xmlns:a16="http://schemas.microsoft.com/office/drawing/2014/main" id="{982F6A3D-61CC-486D-BA4F-271BABA6C756}"/>
              </a:ext>
            </a:extLst>
          </p:cNvPr>
          <p:cNvSpPr txBox="1"/>
          <p:nvPr/>
        </p:nvSpPr>
        <p:spPr>
          <a:xfrm>
            <a:off x="7555967" y="1127696"/>
            <a:ext cx="3514945" cy="1846659"/>
          </a:xfrm>
          <a:prstGeom prst="rect">
            <a:avLst/>
          </a:prstGeom>
          <a:noFill/>
        </p:spPr>
        <p:txBody>
          <a:bodyPr wrap="square" rtlCol="0">
            <a:spAutoFit/>
          </a:bodyPr>
          <a:lstStyle/>
          <a:p>
            <a:r>
              <a:rPr lang="zh-CN" altLang="en-US" sz="2400" dirty="0"/>
              <a:t>特点：</a:t>
            </a:r>
            <a:endParaRPr lang="en-US" altLang="zh-CN" sz="2400" dirty="0"/>
          </a:p>
          <a:p>
            <a:r>
              <a:rPr lang="en-US" altLang="zh-CN" dirty="0"/>
              <a:t>1.</a:t>
            </a:r>
            <a:r>
              <a:rPr lang="zh-CN" altLang="en-US" dirty="0"/>
              <a:t>可分配与释放</a:t>
            </a:r>
            <a:endParaRPr lang="en-US" altLang="zh-CN" dirty="0"/>
          </a:p>
          <a:p>
            <a:r>
              <a:rPr lang="en-US" altLang="zh-CN" dirty="0"/>
              <a:t>2.</a:t>
            </a:r>
            <a:r>
              <a:rPr lang="zh-CN" altLang="en-US" dirty="0"/>
              <a:t>使用</a:t>
            </a:r>
            <a:r>
              <a:rPr lang="en-US" altLang="zh-CN" dirty="0"/>
              <a:t>Best Fit</a:t>
            </a:r>
            <a:r>
              <a:rPr lang="zh-CN" altLang="en-US" dirty="0"/>
              <a:t>算法</a:t>
            </a:r>
            <a:endParaRPr lang="en-US" altLang="zh-CN" dirty="0"/>
          </a:p>
          <a:p>
            <a:r>
              <a:rPr lang="en-US" altLang="zh-CN" dirty="0"/>
              <a:t>3.</a:t>
            </a:r>
            <a:r>
              <a:rPr lang="zh-CN" altLang="en-US" dirty="0"/>
              <a:t>不合并空闲块（有外部碎片）</a:t>
            </a:r>
            <a:endParaRPr lang="en-US" altLang="zh-CN" dirty="0"/>
          </a:p>
          <a:p>
            <a:r>
              <a:rPr lang="en-US" altLang="zh-CN" dirty="0"/>
              <a:t>4.</a:t>
            </a:r>
            <a:r>
              <a:rPr lang="zh-CN" altLang="en-US" dirty="0"/>
              <a:t>非确定性，但分配比</a:t>
            </a:r>
            <a:r>
              <a:rPr lang="en-US" altLang="zh-CN" dirty="0"/>
              <a:t>malloc</a:t>
            </a:r>
            <a:r>
              <a:rPr lang="zh-CN" altLang="en-US" dirty="0"/>
              <a:t>和</a:t>
            </a:r>
            <a:r>
              <a:rPr lang="en-US" altLang="zh-CN" dirty="0"/>
              <a:t>free</a:t>
            </a:r>
            <a:r>
              <a:rPr lang="zh-CN" altLang="en-US" dirty="0"/>
              <a:t>要快</a:t>
            </a:r>
          </a:p>
        </p:txBody>
      </p:sp>
      <p:cxnSp>
        <p:nvCxnSpPr>
          <p:cNvPr id="10" name="直接箭头连接符 9">
            <a:extLst>
              <a:ext uri="{FF2B5EF4-FFF2-40B4-BE49-F238E27FC236}">
                <a16:creationId xmlns:a16="http://schemas.microsoft.com/office/drawing/2014/main" id="{4808A9A4-1AA7-4AF7-8D5D-1CE728F9DC65}"/>
              </a:ext>
            </a:extLst>
          </p:cNvPr>
          <p:cNvCxnSpPr/>
          <p:nvPr/>
        </p:nvCxnSpPr>
        <p:spPr>
          <a:xfrm flipV="1">
            <a:off x="3948010" y="4367928"/>
            <a:ext cx="2872708" cy="33358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文本框 10">
            <a:extLst>
              <a:ext uri="{FF2B5EF4-FFF2-40B4-BE49-F238E27FC236}">
                <a16:creationId xmlns:a16="http://schemas.microsoft.com/office/drawing/2014/main" id="{05E63683-1C57-4C45-BC0D-70B7B21B4000}"/>
              </a:ext>
            </a:extLst>
          </p:cNvPr>
          <p:cNvSpPr txBox="1"/>
          <p:nvPr/>
        </p:nvSpPr>
        <p:spPr>
          <a:xfrm>
            <a:off x="6769700" y="4183262"/>
            <a:ext cx="2492990" cy="369332"/>
          </a:xfrm>
          <a:prstGeom prst="rect">
            <a:avLst/>
          </a:prstGeom>
          <a:noFill/>
        </p:spPr>
        <p:txBody>
          <a:bodyPr wrap="none" rtlCol="0">
            <a:spAutoFit/>
          </a:bodyPr>
          <a:lstStyle/>
          <a:p>
            <a:r>
              <a:rPr lang="zh-CN" altLang="en-US" dirty="0"/>
              <a:t>这里并没有合并空闲块</a:t>
            </a:r>
          </a:p>
        </p:txBody>
      </p:sp>
    </p:spTree>
    <p:extLst>
      <p:ext uri="{BB962C8B-B14F-4D97-AF65-F5344CB8AC3E}">
        <p14:creationId xmlns:p14="http://schemas.microsoft.com/office/powerpoint/2010/main" val="1395141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F0EA056-CA0E-42F1-A56E-9F3A2B725967}"/>
              </a:ext>
            </a:extLst>
          </p:cNvPr>
          <p:cNvSpPr txBox="1"/>
          <p:nvPr/>
        </p:nvSpPr>
        <p:spPr>
          <a:xfrm>
            <a:off x="282561" y="257195"/>
            <a:ext cx="833883" cy="369332"/>
          </a:xfrm>
          <a:prstGeom prst="rect">
            <a:avLst/>
          </a:prstGeom>
          <a:noFill/>
        </p:spPr>
        <p:txBody>
          <a:bodyPr wrap="none" rtlCol="0">
            <a:spAutoFit/>
          </a:bodyPr>
          <a:lstStyle/>
          <a:p>
            <a:r>
              <a:rPr lang="en-US" altLang="zh-CN" dirty="0"/>
              <a:t>Heap3</a:t>
            </a:r>
            <a:endParaRPr lang="zh-CN" altLang="en-US" dirty="0"/>
          </a:p>
        </p:txBody>
      </p:sp>
      <p:sp>
        <p:nvSpPr>
          <p:cNvPr id="9" name="文本框 8">
            <a:extLst>
              <a:ext uri="{FF2B5EF4-FFF2-40B4-BE49-F238E27FC236}">
                <a16:creationId xmlns:a16="http://schemas.microsoft.com/office/drawing/2014/main" id="{7B184911-B1F2-49F5-95CF-421F6F3F653A}"/>
              </a:ext>
            </a:extLst>
          </p:cNvPr>
          <p:cNvSpPr txBox="1"/>
          <p:nvPr/>
        </p:nvSpPr>
        <p:spPr>
          <a:xfrm>
            <a:off x="539025" y="1060980"/>
            <a:ext cx="8059475" cy="1015663"/>
          </a:xfrm>
          <a:prstGeom prst="rect">
            <a:avLst/>
          </a:prstGeom>
          <a:noFill/>
        </p:spPr>
        <p:txBody>
          <a:bodyPr wrap="square" rtlCol="0">
            <a:spAutoFit/>
          </a:bodyPr>
          <a:lstStyle/>
          <a:p>
            <a:r>
              <a:rPr lang="zh-CN" altLang="en-US" sz="2400" dirty="0"/>
              <a:t>特点：</a:t>
            </a:r>
            <a:endParaRPr lang="en-US" altLang="zh-CN" sz="2400" dirty="0"/>
          </a:p>
          <a:p>
            <a:r>
              <a:rPr lang="en-US" altLang="zh-CN" dirty="0"/>
              <a:t>1. Heap3</a:t>
            </a:r>
            <a:r>
              <a:rPr lang="zh-CN" altLang="en-US" dirty="0"/>
              <a:t>使用标准库</a:t>
            </a:r>
            <a:r>
              <a:rPr lang="en-US" altLang="zh-CN" dirty="0"/>
              <a:t>malloc()</a:t>
            </a:r>
            <a:r>
              <a:rPr lang="zh-CN" altLang="en-US" dirty="0"/>
              <a:t>和</a:t>
            </a:r>
            <a:r>
              <a:rPr lang="en-US" altLang="zh-CN" dirty="0"/>
              <a:t>free()</a:t>
            </a:r>
            <a:r>
              <a:rPr lang="zh-CN" altLang="en-US" dirty="0"/>
              <a:t>函数，因此堆的大小由链接器配置定义</a:t>
            </a:r>
            <a:endParaRPr lang="en-US" altLang="zh-CN" dirty="0"/>
          </a:p>
          <a:p>
            <a:r>
              <a:rPr lang="en-US" altLang="zh-CN" dirty="0"/>
              <a:t>2. Heap3</a:t>
            </a:r>
            <a:r>
              <a:rPr lang="zh-CN" altLang="en-US" dirty="0"/>
              <a:t>为了使</a:t>
            </a:r>
            <a:r>
              <a:rPr lang="en-US" altLang="zh-CN" dirty="0"/>
              <a:t>malloc</a:t>
            </a:r>
            <a:r>
              <a:rPr lang="zh-CN" altLang="en-US" dirty="0"/>
              <a:t>和</a:t>
            </a:r>
            <a:r>
              <a:rPr lang="en-US" altLang="zh-CN" dirty="0"/>
              <a:t>free</a:t>
            </a:r>
            <a:r>
              <a:rPr lang="zh-CN" altLang="en-US" dirty="0"/>
              <a:t>线程安全，会暂时挂起</a:t>
            </a:r>
            <a:r>
              <a:rPr lang="en-US" altLang="zh-CN" dirty="0"/>
              <a:t>FreeRTOS </a:t>
            </a:r>
            <a:r>
              <a:rPr lang="zh-CN" altLang="en-US" dirty="0"/>
              <a:t>调度程序</a:t>
            </a:r>
          </a:p>
        </p:txBody>
      </p:sp>
    </p:spTree>
    <p:extLst>
      <p:ext uri="{BB962C8B-B14F-4D97-AF65-F5344CB8AC3E}">
        <p14:creationId xmlns:p14="http://schemas.microsoft.com/office/powerpoint/2010/main" val="4034625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2B22B63-33E5-4B8B-B547-6C524EF7B21C}"/>
              </a:ext>
            </a:extLst>
          </p:cNvPr>
          <p:cNvPicPr>
            <a:picLocks noChangeAspect="1"/>
          </p:cNvPicPr>
          <p:nvPr/>
        </p:nvPicPr>
        <p:blipFill>
          <a:blip r:embed="rId2"/>
          <a:stretch>
            <a:fillRect/>
          </a:stretch>
        </p:blipFill>
        <p:spPr>
          <a:xfrm>
            <a:off x="565123" y="518030"/>
            <a:ext cx="10385622" cy="4719886"/>
          </a:xfrm>
          <a:prstGeom prst="rect">
            <a:avLst/>
          </a:prstGeom>
        </p:spPr>
      </p:pic>
      <p:sp>
        <p:nvSpPr>
          <p:cNvPr id="5" name="文本框 4">
            <a:extLst>
              <a:ext uri="{FF2B5EF4-FFF2-40B4-BE49-F238E27FC236}">
                <a16:creationId xmlns:a16="http://schemas.microsoft.com/office/drawing/2014/main" id="{854454B8-A8CB-4E94-A06C-B536D4EBCF52}"/>
              </a:ext>
            </a:extLst>
          </p:cNvPr>
          <p:cNvSpPr txBox="1"/>
          <p:nvPr/>
        </p:nvSpPr>
        <p:spPr>
          <a:xfrm>
            <a:off x="408144" y="266863"/>
            <a:ext cx="833883" cy="369332"/>
          </a:xfrm>
          <a:prstGeom prst="rect">
            <a:avLst/>
          </a:prstGeom>
          <a:noFill/>
        </p:spPr>
        <p:txBody>
          <a:bodyPr wrap="none" rtlCol="0">
            <a:spAutoFit/>
          </a:bodyPr>
          <a:lstStyle/>
          <a:p>
            <a:r>
              <a:rPr lang="en-US" altLang="zh-CN" dirty="0"/>
              <a:t>Heap4</a:t>
            </a:r>
            <a:endParaRPr lang="zh-CN" altLang="en-US" dirty="0"/>
          </a:p>
        </p:txBody>
      </p:sp>
      <p:sp>
        <p:nvSpPr>
          <p:cNvPr id="6" name="文本框 5">
            <a:extLst>
              <a:ext uri="{FF2B5EF4-FFF2-40B4-BE49-F238E27FC236}">
                <a16:creationId xmlns:a16="http://schemas.microsoft.com/office/drawing/2014/main" id="{8613E178-3A63-4D86-A824-630AE38547F8}"/>
              </a:ext>
            </a:extLst>
          </p:cNvPr>
          <p:cNvSpPr txBox="1"/>
          <p:nvPr/>
        </p:nvSpPr>
        <p:spPr>
          <a:xfrm>
            <a:off x="510180" y="5185096"/>
            <a:ext cx="4160113" cy="1846659"/>
          </a:xfrm>
          <a:prstGeom prst="rect">
            <a:avLst/>
          </a:prstGeom>
          <a:noFill/>
        </p:spPr>
        <p:txBody>
          <a:bodyPr wrap="none" rtlCol="0">
            <a:spAutoFit/>
          </a:bodyPr>
          <a:lstStyle/>
          <a:p>
            <a:r>
              <a:rPr lang="zh-CN" altLang="en-US" sz="2400" dirty="0"/>
              <a:t>特点：</a:t>
            </a:r>
            <a:endParaRPr lang="en-US" altLang="zh-CN" sz="2400" dirty="0"/>
          </a:p>
          <a:p>
            <a:r>
              <a:rPr lang="en-US" altLang="zh-CN" dirty="0"/>
              <a:t>1.</a:t>
            </a:r>
            <a:r>
              <a:rPr lang="zh-CN" altLang="en-US" dirty="0"/>
              <a:t>可分配与释放</a:t>
            </a:r>
            <a:endParaRPr lang="en-US" altLang="zh-CN" dirty="0"/>
          </a:p>
          <a:p>
            <a:r>
              <a:rPr lang="en-US" altLang="zh-CN" dirty="0"/>
              <a:t>2.</a:t>
            </a:r>
            <a:r>
              <a:rPr lang="zh-CN" altLang="en-US" dirty="0"/>
              <a:t>使用</a:t>
            </a:r>
            <a:r>
              <a:rPr lang="en-US" altLang="zh-CN" dirty="0"/>
              <a:t>First Fit</a:t>
            </a:r>
            <a:r>
              <a:rPr lang="zh-CN" altLang="en-US" dirty="0"/>
              <a:t>算法</a:t>
            </a:r>
            <a:endParaRPr lang="en-US" altLang="zh-CN" dirty="0"/>
          </a:p>
          <a:p>
            <a:r>
              <a:rPr lang="en-US" altLang="zh-CN" dirty="0"/>
              <a:t>3.</a:t>
            </a:r>
            <a:r>
              <a:rPr lang="zh-CN" altLang="en-US" dirty="0"/>
              <a:t>相邻空闲块合并</a:t>
            </a:r>
            <a:endParaRPr lang="en-US" altLang="zh-CN" dirty="0"/>
          </a:p>
          <a:p>
            <a:r>
              <a:rPr lang="en-US" altLang="zh-CN" dirty="0"/>
              <a:t>4.</a:t>
            </a:r>
            <a:r>
              <a:rPr lang="zh-CN" altLang="en-US" dirty="0"/>
              <a:t>非确定性，但分配比</a:t>
            </a:r>
            <a:r>
              <a:rPr lang="en-US" altLang="zh-CN" dirty="0"/>
              <a:t>malloc</a:t>
            </a:r>
            <a:r>
              <a:rPr lang="zh-CN" altLang="en-US" dirty="0"/>
              <a:t>和</a:t>
            </a:r>
            <a:r>
              <a:rPr lang="en-US" altLang="zh-CN" dirty="0"/>
              <a:t>free</a:t>
            </a:r>
            <a:r>
              <a:rPr lang="zh-CN" altLang="en-US" dirty="0"/>
              <a:t>要快</a:t>
            </a:r>
            <a:endParaRPr lang="en-US" altLang="zh-CN" dirty="0"/>
          </a:p>
          <a:p>
            <a:endParaRPr lang="en-US" altLang="zh-CN" dirty="0"/>
          </a:p>
        </p:txBody>
      </p:sp>
      <p:cxnSp>
        <p:nvCxnSpPr>
          <p:cNvPr id="8" name="直接箭头连接符 7">
            <a:extLst>
              <a:ext uri="{FF2B5EF4-FFF2-40B4-BE49-F238E27FC236}">
                <a16:creationId xmlns:a16="http://schemas.microsoft.com/office/drawing/2014/main" id="{A6972CB6-B3D7-4334-A7A6-E5F1FD96C1DA}"/>
              </a:ext>
            </a:extLst>
          </p:cNvPr>
          <p:cNvCxnSpPr/>
          <p:nvPr/>
        </p:nvCxnSpPr>
        <p:spPr>
          <a:xfrm>
            <a:off x="3583035" y="4026500"/>
            <a:ext cx="792742" cy="15305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9" name="文本框 8">
            <a:extLst>
              <a:ext uri="{FF2B5EF4-FFF2-40B4-BE49-F238E27FC236}">
                <a16:creationId xmlns:a16="http://schemas.microsoft.com/office/drawing/2014/main" id="{0539F282-1E8D-495F-B428-320A363F1A6E}"/>
              </a:ext>
            </a:extLst>
          </p:cNvPr>
          <p:cNvSpPr txBox="1"/>
          <p:nvPr/>
        </p:nvSpPr>
        <p:spPr>
          <a:xfrm>
            <a:off x="4262517" y="5553115"/>
            <a:ext cx="3185487" cy="369332"/>
          </a:xfrm>
          <a:prstGeom prst="rect">
            <a:avLst/>
          </a:prstGeom>
          <a:noFill/>
        </p:spPr>
        <p:txBody>
          <a:bodyPr wrap="none" rtlCol="0">
            <a:spAutoFit/>
          </a:bodyPr>
          <a:lstStyle/>
          <a:p>
            <a:r>
              <a:rPr lang="zh-CN" altLang="en-US" dirty="0"/>
              <a:t>这里合并了相邻的两个空闲块</a:t>
            </a:r>
          </a:p>
        </p:txBody>
      </p:sp>
    </p:spTree>
    <p:extLst>
      <p:ext uri="{BB962C8B-B14F-4D97-AF65-F5344CB8AC3E}">
        <p14:creationId xmlns:p14="http://schemas.microsoft.com/office/powerpoint/2010/main" val="3863156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E8F3A1-58C2-4EF0-B031-E94C2EDA1B71}"/>
              </a:ext>
            </a:extLst>
          </p:cNvPr>
          <p:cNvSpPr txBox="1"/>
          <p:nvPr/>
        </p:nvSpPr>
        <p:spPr>
          <a:xfrm>
            <a:off x="286486" y="184449"/>
            <a:ext cx="833883" cy="369332"/>
          </a:xfrm>
          <a:prstGeom prst="rect">
            <a:avLst/>
          </a:prstGeom>
          <a:noFill/>
        </p:spPr>
        <p:txBody>
          <a:bodyPr wrap="none" rtlCol="0">
            <a:spAutoFit/>
          </a:bodyPr>
          <a:lstStyle/>
          <a:p>
            <a:r>
              <a:rPr lang="en-US" altLang="zh-CN" dirty="0"/>
              <a:t>Heap5</a:t>
            </a:r>
          </a:p>
        </p:txBody>
      </p:sp>
      <p:sp>
        <p:nvSpPr>
          <p:cNvPr id="5" name="文本框 4">
            <a:extLst>
              <a:ext uri="{FF2B5EF4-FFF2-40B4-BE49-F238E27FC236}">
                <a16:creationId xmlns:a16="http://schemas.microsoft.com/office/drawing/2014/main" id="{B0A34727-BD46-4654-803B-0A883182CE4A}"/>
              </a:ext>
            </a:extLst>
          </p:cNvPr>
          <p:cNvSpPr txBox="1"/>
          <p:nvPr/>
        </p:nvSpPr>
        <p:spPr>
          <a:xfrm>
            <a:off x="467012" y="926173"/>
            <a:ext cx="9705198" cy="1569660"/>
          </a:xfrm>
          <a:prstGeom prst="rect">
            <a:avLst/>
          </a:prstGeom>
          <a:noFill/>
        </p:spPr>
        <p:txBody>
          <a:bodyPr wrap="square" rtlCol="0">
            <a:spAutoFit/>
          </a:bodyPr>
          <a:lstStyle/>
          <a:p>
            <a:r>
              <a:rPr lang="zh-CN" altLang="en-US" sz="2400" dirty="0"/>
              <a:t>特点：</a:t>
            </a:r>
            <a:endParaRPr lang="en-US" altLang="zh-CN" sz="2400" dirty="0"/>
          </a:p>
          <a:p>
            <a:r>
              <a:rPr lang="en-US" altLang="zh-CN" dirty="0"/>
              <a:t>1.Heap5</a:t>
            </a:r>
            <a:r>
              <a:rPr lang="zh-CN" altLang="en-US" dirty="0"/>
              <a:t>也使用</a:t>
            </a:r>
            <a:r>
              <a:rPr lang="en-US" altLang="zh-CN" dirty="0"/>
              <a:t>First Fit</a:t>
            </a:r>
            <a:r>
              <a:rPr lang="zh-CN" altLang="en-US" dirty="0"/>
              <a:t>算法</a:t>
            </a:r>
            <a:endParaRPr lang="en-US" altLang="zh-CN" dirty="0"/>
          </a:p>
          <a:p>
            <a:r>
              <a:rPr lang="en-US" altLang="zh-CN" dirty="0"/>
              <a:t>2.</a:t>
            </a:r>
            <a:r>
              <a:rPr lang="zh-CN" altLang="en-US" dirty="0"/>
              <a:t>区别于</a:t>
            </a:r>
            <a:r>
              <a:rPr lang="en-US" altLang="zh-CN" dirty="0"/>
              <a:t>Heap4</a:t>
            </a:r>
            <a:r>
              <a:rPr lang="zh-CN" altLang="en-US" dirty="0"/>
              <a:t>，</a:t>
            </a:r>
            <a:r>
              <a:rPr lang="en-US" altLang="zh-CN" dirty="0"/>
              <a:t>Heap5</a:t>
            </a:r>
            <a:r>
              <a:rPr lang="zh-CN" altLang="en-US" dirty="0"/>
              <a:t>不限于从单个静态声明的数组中分配内存，而是可以从多个独立的内存空间分配内存，因此</a:t>
            </a:r>
            <a:r>
              <a:rPr lang="en-US" altLang="zh-CN" dirty="0"/>
              <a:t>Heap5</a:t>
            </a:r>
            <a:r>
              <a:rPr lang="zh-CN" altLang="en-US" dirty="0"/>
              <a:t>主要用于</a:t>
            </a:r>
            <a:r>
              <a:rPr lang="en-US" altLang="zh-CN" dirty="0"/>
              <a:t>RAM</a:t>
            </a:r>
            <a:r>
              <a:rPr lang="zh-CN" altLang="en-US" dirty="0"/>
              <a:t>映射不连续的系统中</a:t>
            </a:r>
            <a:endParaRPr lang="en-US" altLang="zh-CN" dirty="0"/>
          </a:p>
          <a:p>
            <a:r>
              <a:rPr lang="en-US" altLang="zh-CN" dirty="0"/>
              <a:t>3.Heap5</a:t>
            </a:r>
            <a:r>
              <a:rPr lang="zh-CN" altLang="en-US" dirty="0"/>
              <a:t>需要先使用</a:t>
            </a:r>
            <a:r>
              <a:rPr lang="en-US" altLang="zh-CN" dirty="0" err="1"/>
              <a:t>vPortDefineHeapRegions</a:t>
            </a:r>
            <a:r>
              <a:rPr lang="zh-CN" altLang="en-US" dirty="0"/>
              <a:t>函数进行初始化，才能调用</a:t>
            </a:r>
            <a:r>
              <a:rPr lang="en-US" altLang="zh-CN" dirty="0" err="1"/>
              <a:t>pvPortMalloc</a:t>
            </a:r>
            <a:r>
              <a:rPr lang="zh-CN" altLang="en-US" dirty="0"/>
              <a:t>函数</a:t>
            </a:r>
          </a:p>
        </p:txBody>
      </p:sp>
    </p:spTree>
    <p:extLst>
      <p:ext uri="{BB962C8B-B14F-4D97-AF65-F5344CB8AC3E}">
        <p14:creationId xmlns:p14="http://schemas.microsoft.com/office/powerpoint/2010/main" val="4242186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6D6525E-75B6-4BA0-A91E-CFC2BFB0E762}"/>
              </a:ext>
            </a:extLst>
          </p:cNvPr>
          <p:cNvSpPr txBox="1"/>
          <p:nvPr/>
        </p:nvSpPr>
        <p:spPr>
          <a:xfrm>
            <a:off x="941870" y="1648275"/>
            <a:ext cx="7173921" cy="2862322"/>
          </a:xfrm>
          <a:prstGeom prst="rect">
            <a:avLst/>
          </a:prstGeom>
          <a:noFill/>
        </p:spPr>
        <p:txBody>
          <a:bodyPr wrap="square" rtlCol="0">
            <a:spAutoFit/>
          </a:bodyPr>
          <a:lstStyle/>
          <a:p>
            <a:r>
              <a:rPr lang="en-US" altLang="zh-CN" sz="3600" dirty="0"/>
              <a:t>ISR </a:t>
            </a:r>
            <a:r>
              <a:rPr lang="zh-CN" altLang="en-US" sz="3600" dirty="0"/>
              <a:t>使用 </a:t>
            </a:r>
            <a:r>
              <a:rPr lang="en-US" altLang="zh-CN" sz="3600" dirty="0" err="1"/>
              <a:t>FreeRTOS</a:t>
            </a:r>
            <a:r>
              <a:rPr lang="en-US" altLang="zh-CN" sz="3600" dirty="0"/>
              <a:t> API</a:t>
            </a:r>
          </a:p>
          <a:p>
            <a:r>
              <a:rPr lang="zh-CN" altLang="en-US" sz="3600" dirty="0"/>
              <a:t>延迟中断处理</a:t>
            </a:r>
            <a:endParaRPr lang="en-US" altLang="zh-CN" sz="3600" dirty="0"/>
          </a:p>
          <a:p>
            <a:r>
              <a:rPr lang="zh-CN" altLang="en-US" sz="3600" dirty="0"/>
              <a:t>二进制信号量</a:t>
            </a:r>
            <a:endParaRPr lang="en-US" altLang="zh-CN" sz="3600" dirty="0"/>
          </a:p>
          <a:p>
            <a:r>
              <a:rPr lang="zh-CN" altLang="en-US" sz="3600" dirty="0"/>
              <a:t>计数信号量</a:t>
            </a:r>
            <a:endParaRPr lang="en-US" altLang="zh-CN" sz="3600" dirty="0"/>
          </a:p>
          <a:p>
            <a:r>
              <a:rPr lang="zh-CN" altLang="en-US" sz="3600" dirty="0"/>
              <a:t>推迟工作到</a:t>
            </a:r>
            <a:r>
              <a:rPr lang="en-US" altLang="zh-CN" sz="3600" dirty="0"/>
              <a:t>RTOS</a:t>
            </a:r>
            <a:r>
              <a:rPr lang="zh-CN" altLang="en-US" sz="3600" dirty="0"/>
              <a:t>守护进程任务</a:t>
            </a:r>
          </a:p>
        </p:txBody>
      </p:sp>
    </p:spTree>
    <p:extLst>
      <p:ext uri="{BB962C8B-B14F-4D97-AF65-F5344CB8AC3E}">
        <p14:creationId xmlns:p14="http://schemas.microsoft.com/office/powerpoint/2010/main" val="862283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975E9A7-FC2E-422E-8C8E-59D3BAEDEEB8}"/>
              </a:ext>
            </a:extLst>
          </p:cNvPr>
          <p:cNvPicPr>
            <a:picLocks noChangeAspect="1"/>
          </p:cNvPicPr>
          <p:nvPr/>
        </p:nvPicPr>
        <p:blipFill>
          <a:blip r:embed="rId2"/>
          <a:stretch>
            <a:fillRect/>
          </a:stretch>
        </p:blipFill>
        <p:spPr>
          <a:xfrm>
            <a:off x="346733" y="5791030"/>
            <a:ext cx="8454105" cy="762591"/>
          </a:xfrm>
          <a:prstGeom prst="rect">
            <a:avLst/>
          </a:prstGeom>
        </p:spPr>
      </p:pic>
      <p:sp>
        <p:nvSpPr>
          <p:cNvPr id="5" name="矩形 4">
            <a:extLst>
              <a:ext uri="{FF2B5EF4-FFF2-40B4-BE49-F238E27FC236}">
                <a16:creationId xmlns:a16="http://schemas.microsoft.com/office/drawing/2014/main" id="{95BFE717-271E-4E13-B208-6C179EB422D6}"/>
              </a:ext>
            </a:extLst>
          </p:cNvPr>
          <p:cNvSpPr/>
          <p:nvPr/>
        </p:nvSpPr>
        <p:spPr>
          <a:xfrm>
            <a:off x="398987" y="162486"/>
            <a:ext cx="7756048" cy="769441"/>
          </a:xfrm>
          <a:prstGeom prst="rect">
            <a:avLst/>
          </a:prstGeom>
        </p:spPr>
        <p:txBody>
          <a:bodyPr wrap="square">
            <a:spAutoFit/>
          </a:bodyPr>
          <a:lstStyle/>
          <a:p>
            <a:r>
              <a:rPr lang="en-US" altLang="zh-CN" sz="4400" dirty="0"/>
              <a:t>ISR </a:t>
            </a:r>
            <a:r>
              <a:rPr lang="zh-CN" altLang="en-US" sz="4400" dirty="0"/>
              <a:t>使用 </a:t>
            </a:r>
            <a:r>
              <a:rPr lang="en-US" altLang="zh-CN" sz="4400" dirty="0" err="1"/>
              <a:t>FreeRTOS</a:t>
            </a:r>
            <a:r>
              <a:rPr lang="en-US" altLang="zh-CN" sz="4400" dirty="0"/>
              <a:t> API</a:t>
            </a:r>
          </a:p>
        </p:txBody>
      </p:sp>
      <p:sp>
        <p:nvSpPr>
          <p:cNvPr id="6" name="矩形 5">
            <a:extLst>
              <a:ext uri="{FF2B5EF4-FFF2-40B4-BE49-F238E27FC236}">
                <a16:creationId xmlns:a16="http://schemas.microsoft.com/office/drawing/2014/main" id="{4C074794-8AAF-4E6E-AAC5-D7F20F58EF23}"/>
              </a:ext>
            </a:extLst>
          </p:cNvPr>
          <p:cNvSpPr/>
          <p:nvPr/>
        </p:nvSpPr>
        <p:spPr>
          <a:xfrm>
            <a:off x="437888" y="1135103"/>
            <a:ext cx="11225273" cy="2462213"/>
          </a:xfrm>
          <a:prstGeom prst="rect">
            <a:avLst/>
          </a:prstGeom>
        </p:spPr>
        <p:txBody>
          <a:bodyPr wrap="square">
            <a:spAutoFit/>
          </a:bodyPr>
          <a:lstStyle/>
          <a:p>
            <a:r>
              <a:rPr lang="zh-CN" altLang="en-US" sz="2800" dirty="0"/>
              <a:t>问题：</a:t>
            </a:r>
            <a:endParaRPr lang="en-US" altLang="zh-CN" sz="2800" dirty="0"/>
          </a:p>
          <a:p>
            <a:endParaRPr lang="en-US" altLang="zh-CN" sz="2800" dirty="0"/>
          </a:p>
          <a:p>
            <a:r>
              <a:rPr lang="en-US" altLang="zh-CN" sz="2000" dirty="0"/>
              <a:t>ISR</a:t>
            </a:r>
            <a:r>
              <a:rPr lang="zh-CN" altLang="en-US" sz="2000" dirty="0"/>
              <a:t>要用到</a:t>
            </a:r>
            <a:r>
              <a:rPr lang="en-US" altLang="zh-CN" sz="2000" dirty="0" err="1"/>
              <a:t>FreeRTOS</a:t>
            </a:r>
            <a:r>
              <a:rPr lang="zh-CN" altLang="en-US" sz="2000" dirty="0"/>
              <a:t>提供的</a:t>
            </a:r>
            <a:r>
              <a:rPr lang="en-US" altLang="zh-CN" sz="2000" dirty="0"/>
              <a:t>API</a:t>
            </a:r>
            <a:r>
              <a:rPr lang="zh-CN" altLang="en-US" sz="2000" dirty="0"/>
              <a:t>，但很多</a:t>
            </a:r>
            <a:r>
              <a:rPr lang="en-US" altLang="zh-CN" sz="2000" dirty="0" err="1"/>
              <a:t>FreeRTOS</a:t>
            </a:r>
            <a:r>
              <a:rPr lang="zh-CN" altLang="en-US" sz="2000" dirty="0"/>
              <a:t>的</a:t>
            </a:r>
            <a:r>
              <a:rPr lang="en-US" altLang="zh-CN" sz="2000" dirty="0"/>
              <a:t>API</a:t>
            </a:r>
            <a:r>
              <a:rPr lang="zh-CN" altLang="en-US" sz="2000" dirty="0"/>
              <a:t>在</a:t>
            </a:r>
            <a:r>
              <a:rPr lang="en-US" altLang="zh-CN" sz="2000" dirty="0"/>
              <a:t>ISR</a:t>
            </a:r>
            <a:r>
              <a:rPr lang="zh-CN" altLang="en-US" sz="2000" dirty="0"/>
              <a:t>中无效</a:t>
            </a:r>
            <a:r>
              <a:rPr lang="en-US" altLang="zh-CN" sz="2000" dirty="0"/>
              <a:t>——</a:t>
            </a:r>
            <a:r>
              <a:rPr lang="zh-CN" altLang="en-US" sz="2000" dirty="0"/>
              <a:t>比如让任务进入阻塞状态的</a:t>
            </a:r>
            <a:r>
              <a:rPr lang="en-US" altLang="zh-CN" sz="2000" dirty="0"/>
              <a:t>API</a:t>
            </a:r>
            <a:r>
              <a:rPr lang="zh-CN" altLang="en-US" sz="2000" dirty="0"/>
              <a:t>函数</a:t>
            </a:r>
            <a:endParaRPr lang="en-US" altLang="zh-CN" sz="2000" dirty="0"/>
          </a:p>
          <a:p>
            <a:r>
              <a:rPr lang="zh-CN" altLang="en-US" sz="2000" dirty="0"/>
              <a:t>但此时是执行到了</a:t>
            </a:r>
            <a:r>
              <a:rPr lang="en-US" altLang="zh-CN" sz="2000" dirty="0"/>
              <a:t>ISR</a:t>
            </a:r>
            <a:r>
              <a:rPr lang="zh-CN" altLang="en-US" sz="2000" dirty="0"/>
              <a:t>中，并不是任务主动发起的阻塞，而是</a:t>
            </a:r>
            <a:r>
              <a:rPr lang="en-US" altLang="zh-CN" sz="2000" dirty="0"/>
              <a:t>ISR</a:t>
            </a:r>
            <a:r>
              <a:rPr lang="zh-CN" altLang="en-US" sz="2000" dirty="0"/>
              <a:t>发起的，因此此时无法让任务进入阻塞状态</a:t>
            </a:r>
            <a:endParaRPr lang="en-US" altLang="zh-CN" sz="2000" dirty="0"/>
          </a:p>
          <a:p>
            <a:endParaRPr lang="zh-CN" altLang="en-US" dirty="0"/>
          </a:p>
        </p:txBody>
      </p:sp>
      <p:sp>
        <p:nvSpPr>
          <p:cNvPr id="7" name="文本框 6">
            <a:extLst>
              <a:ext uri="{FF2B5EF4-FFF2-40B4-BE49-F238E27FC236}">
                <a16:creationId xmlns:a16="http://schemas.microsoft.com/office/drawing/2014/main" id="{E6671D96-7644-41E2-89BE-44B514F79B36}"/>
              </a:ext>
            </a:extLst>
          </p:cNvPr>
          <p:cNvSpPr txBox="1"/>
          <p:nvPr/>
        </p:nvSpPr>
        <p:spPr>
          <a:xfrm>
            <a:off x="346733" y="3511737"/>
            <a:ext cx="9950160" cy="1261884"/>
          </a:xfrm>
          <a:prstGeom prst="rect">
            <a:avLst/>
          </a:prstGeom>
          <a:noFill/>
        </p:spPr>
        <p:txBody>
          <a:bodyPr wrap="none" rtlCol="0">
            <a:spAutoFit/>
          </a:bodyPr>
          <a:lstStyle/>
          <a:p>
            <a:r>
              <a:rPr lang="zh-CN" altLang="en-US" sz="2800" dirty="0"/>
              <a:t>解决方案：</a:t>
            </a:r>
            <a:endParaRPr lang="en-US" altLang="zh-CN" sz="2800" dirty="0"/>
          </a:p>
          <a:p>
            <a:endParaRPr lang="en-US" altLang="zh-CN" sz="2800" dirty="0"/>
          </a:p>
          <a:p>
            <a:r>
              <a:rPr lang="en-US" altLang="zh-CN" sz="2000" dirty="0" err="1"/>
              <a:t>FreeRTOS</a:t>
            </a:r>
            <a:r>
              <a:rPr lang="en-US" altLang="zh-CN" sz="2000" dirty="0"/>
              <a:t> </a:t>
            </a:r>
            <a:r>
              <a:rPr lang="zh-CN" altLang="en-US" sz="2000" dirty="0"/>
              <a:t>提供一些 </a:t>
            </a:r>
            <a:r>
              <a:rPr lang="en-US" altLang="zh-CN" sz="2000" dirty="0"/>
              <a:t>API </a:t>
            </a:r>
            <a:r>
              <a:rPr lang="zh-CN" altLang="en-US" sz="2000" dirty="0"/>
              <a:t>函数的两个版本来解决这个问题，一种用于任务，一种用于 </a:t>
            </a:r>
            <a:r>
              <a:rPr lang="en-US" altLang="zh-CN" sz="2000" dirty="0"/>
              <a:t>ISR</a:t>
            </a:r>
          </a:p>
        </p:txBody>
      </p:sp>
      <p:pic>
        <p:nvPicPr>
          <p:cNvPr id="9" name="图片 8">
            <a:extLst>
              <a:ext uri="{FF2B5EF4-FFF2-40B4-BE49-F238E27FC236}">
                <a16:creationId xmlns:a16="http://schemas.microsoft.com/office/drawing/2014/main" id="{16789B42-A448-4970-939D-E32283A0C294}"/>
              </a:ext>
            </a:extLst>
          </p:cNvPr>
          <p:cNvPicPr>
            <a:picLocks noChangeAspect="1"/>
          </p:cNvPicPr>
          <p:nvPr/>
        </p:nvPicPr>
        <p:blipFill>
          <a:blip r:embed="rId3"/>
          <a:stretch>
            <a:fillRect/>
          </a:stretch>
        </p:blipFill>
        <p:spPr>
          <a:xfrm>
            <a:off x="398986" y="4993106"/>
            <a:ext cx="7330721" cy="729792"/>
          </a:xfrm>
          <a:prstGeom prst="rect">
            <a:avLst/>
          </a:prstGeom>
        </p:spPr>
      </p:pic>
    </p:spTree>
    <p:extLst>
      <p:ext uri="{BB962C8B-B14F-4D97-AF65-F5344CB8AC3E}">
        <p14:creationId xmlns:p14="http://schemas.microsoft.com/office/powerpoint/2010/main" val="2067220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48C844-5FE7-4FDB-BC24-4CCFF2A5F419}"/>
              </a:ext>
            </a:extLst>
          </p:cNvPr>
          <p:cNvSpPr txBox="1"/>
          <p:nvPr/>
        </p:nvSpPr>
        <p:spPr>
          <a:xfrm>
            <a:off x="429126" y="176463"/>
            <a:ext cx="4540025" cy="646331"/>
          </a:xfrm>
          <a:prstGeom prst="rect">
            <a:avLst/>
          </a:prstGeom>
          <a:noFill/>
        </p:spPr>
        <p:txBody>
          <a:bodyPr wrap="none" rtlCol="0">
            <a:spAutoFit/>
          </a:bodyPr>
          <a:lstStyle/>
          <a:p>
            <a:r>
              <a:rPr lang="zh-CN" altLang="en-US" sz="3600" dirty="0"/>
              <a:t>使用两个</a:t>
            </a:r>
            <a:r>
              <a:rPr lang="en-US" altLang="zh-CN" sz="3600" dirty="0"/>
              <a:t>API</a:t>
            </a:r>
            <a:r>
              <a:rPr lang="zh-CN" altLang="en-US" sz="3600" dirty="0"/>
              <a:t>的优缺点</a:t>
            </a:r>
          </a:p>
        </p:txBody>
      </p:sp>
      <p:sp>
        <p:nvSpPr>
          <p:cNvPr id="5" name="文本框 4">
            <a:extLst>
              <a:ext uri="{FF2B5EF4-FFF2-40B4-BE49-F238E27FC236}">
                <a16:creationId xmlns:a16="http://schemas.microsoft.com/office/drawing/2014/main" id="{A6BAD45F-4819-4871-9BBC-68B8C56D20B5}"/>
              </a:ext>
            </a:extLst>
          </p:cNvPr>
          <p:cNvSpPr txBox="1"/>
          <p:nvPr/>
        </p:nvSpPr>
        <p:spPr>
          <a:xfrm>
            <a:off x="429126" y="1030704"/>
            <a:ext cx="8424101" cy="1754326"/>
          </a:xfrm>
          <a:prstGeom prst="rect">
            <a:avLst/>
          </a:prstGeom>
          <a:noFill/>
        </p:spPr>
        <p:txBody>
          <a:bodyPr wrap="none" rtlCol="0">
            <a:spAutoFit/>
          </a:bodyPr>
          <a:lstStyle/>
          <a:p>
            <a:r>
              <a:rPr lang="zh-CN" altLang="en-US" sz="2800" dirty="0"/>
              <a:t>优点</a:t>
            </a:r>
            <a:endParaRPr lang="en-US" altLang="zh-CN" sz="2800" dirty="0"/>
          </a:p>
          <a:p>
            <a:pPr marL="342900" indent="-342900">
              <a:buAutoNum type="arabicPeriod"/>
            </a:pPr>
            <a:r>
              <a:rPr lang="zh-CN" altLang="en-US" sz="2000" dirty="0"/>
              <a:t>函数更加简洁</a:t>
            </a:r>
            <a:r>
              <a:rPr lang="en-US" altLang="zh-CN" sz="2000" dirty="0"/>
              <a:t>——API</a:t>
            </a:r>
            <a:r>
              <a:rPr lang="zh-CN" altLang="en-US" sz="2000" dirty="0"/>
              <a:t>函数内部不用区分是任务调用的还是</a:t>
            </a:r>
            <a:r>
              <a:rPr lang="en-US" altLang="zh-CN" sz="2000" dirty="0"/>
              <a:t>ISR</a:t>
            </a:r>
            <a:r>
              <a:rPr lang="zh-CN" altLang="en-US" sz="2000" dirty="0"/>
              <a:t>调用的</a:t>
            </a:r>
            <a:endParaRPr lang="en-US" altLang="zh-CN" sz="2000" dirty="0"/>
          </a:p>
          <a:p>
            <a:pPr marL="342900" indent="-342900">
              <a:buAutoNum type="arabicPeriod"/>
            </a:pPr>
            <a:r>
              <a:rPr lang="zh-CN" altLang="en-US" sz="2000" dirty="0"/>
              <a:t>函数参数区分开，不会出现无效无用参数</a:t>
            </a:r>
            <a:endParaRPr lang="en-US" altLang="zh-CN" sz="2000" dirty="0"/>
          </a:p>
          <a:p>
            <a:pPr marL="342900" indent="-342900">
              <a:buAutoNum type="arabicPeriod"/>
            </a:pPr>
            <a:r>
              <a:rPr lang="zh-CN" altLang="en-US" sz="2000" dirty="0"/>
              <a:t>移植时不用提供额外机制确定执行的上下文（是任务还是</a:t>
            </a:r>
            <a:r>
              <a:rPr lang="en-US" altLang="zh-CN" sz="2000" dirty="0"/>
              <a:t>ISR</a:t>
            </a:r>
            <a:r>
              <a:rPr lang="zh-CN" altLang="en-US" sz="2000" dirty="0"/>
              <a:t>）</a:t>
            </a:r>
            <a:endParaRPr lang="en-US" altLang="zh-CN" sz="2000" dirty="0"/>
          </a:p>
          <a:p>
            <a:pPr marL="342900" indent="-342900">
              <a:buAutoNum type="arabicPeriod"/>
            </a:pPr>
            <a:r>
              <a:rPr lang="zh-CN" altLang="en-US" sz="2000" dirty="0"/>
              <a:t>统一了中断入口</a:t>
            </a:r>
          </a:p>
        </p:txBody>
      </p:sp>
      <p:sp>
        <p:nvSpPr>
          <p:cNvPr id="6" name="文本框 5">
            <a:extLst>
              <a:ext uri="{FF2B5EF4-FFF2-40B4-BE49-F238E27FC236}">
                <a16:creationId xmlns:a16="http://schemas.microsoft.com/office/drawing/2014/main" id="{366F5A5A-8DBB-4636-BBD4-F585B66620DF}"/>
              </a:ext>
            </a:extLst>
          </p:cNvPr>
          <p:cNvSpPr txBox="1"/>
          <p:nvPr/>
        </p:nvSpPr>
        <p:spPr>
          <a:xfrm>
            <a:off x="429126" y="3429000"/>
            <a:ext cx="10390986" cy="1077218"/>
          </a:xfrm>
          <a:prstGeom prst="rect">
            <a:avLst/>
          </a:prstGeom>
          <a:noFill/>
        </p:spPr>
        <p:txBody>
          <a:bodyPr wrap="none" rtlCol="0">
            <a:spAutoFit/>
          </a:bodyPr>
          <a:lstStyle/>
          <a:p>
            <a:r>
              <a:rPr lang="zh-CN" altLang="en-US" sz="2800" dirty="0"/>
              <a:t>缺点</a:t>
            </a:r>
            <a:endParaRPr lang="en-US" altLang="zh-CN" sz="2800" dirty="0"/>
          </a:p>
          <a:p>
            <a:r>
              <a:rPr lang="zh-CN" altLang="en-US" dirty="0"/>
              <a:t>有时需要从任务和 </a:t>
            </a:r>
            <a:r>
              <a:rPr lang="en-US" altLang="zh-CN" dirty="0"/>
              <a:t>ISR </a:t>
            </a:r>
            <a:r>
              <a:rPr lang="zh-CN" altLang="en-US" dirty="0"/>
              <a:t>调用不属于 </a:t>
            </a:r>
            <a:r>
              <a:rPr lang="en-US" altLang="zh-CN" dirty="0" err="1"/>
              <a:t>FreeRTOS</a:t>
            </a:r>
            <a:r>
              <a:rPr lang="en-US" altLang="zh-CN" dirty="0"/>
              <a:t> API </a:t>
            </a:r>
            <a:r>
              <a:rPr lang="zh-CN" altLang="en-US" dirty="0"/>
              <a:t>的函数，但所调用的函数需要使用 </a:t>
            </a:r>
            <a:r>
              <a:rPr lang="en-US" altLang="zh-CN" dirty="0" err="1"/>
              <a:t>FreeRTOS</a:t>
            </a:r>
            <a:r>
              <a:rPr lang="en-US" altLang="zh-CN" dirty="0"/>
              <a:t> API</a:t>
            </a:r>
          </a:p>
          <a:p>
            <a:r>
              <a:rPr lang="zh-CN" altLang="en-US" dirty="0"/>
              <a:t>这往往发生在集成第三方代码时，此时无法保证函数里判断了使用调用任务用的</a:t>
            </a:r>
            <a:r>
              <a:rPr lang="en-US" altLang="zh-CN" dirty="0"/>
              <a:t>API</a:t>
            </a:r>
            <a:r>
              <a:rPr lang="zh-CN" altLang="en-US" dirty="0"/>
              <a:t>还是</a:t>
            </a:r>
            <a:r>
              <a:rPr lang="en-US" altLang="zh-CN" dirty="0"/>
              <a:t>ISR</a:t>
            </a:r>
            <a:r>
              <a:rPr lang="zh-CN" altLang="en-US" dirty="0"/>
              <a:t>用的</a:t>
            </a:r>
            <a:r>
              <a:rPr lang="en-US" altLang="zh-CN" dirty="0"/>
              <a:t>API</a:t>
            </a:r>
            <a:endParaRPr lang="zh-CN" altLang="en-US" dirty="0"/>
          </a:p>
        </p:txBody>
      </p:sp>
    </p:spTree>
    <p:extLst>
      <p:ext uri="{BB962C8B-B14F-4D97-AF65-F5344CB8AC3E}">
        <p14:creationId xmlns:p14="http://schemas.microsoft.com/office/powerpoint/2010/main" val="1097235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C1EEC17-35D8-47EB-9A1C-BC8F820D0C76}"/>
              </a:ext>
            </a:extLst>
          </p:cNvPr>
          <p:cNvSpPr txBox="1"/>
          <p:nvPr/>
        </p:nvSpPr>
        <p:spPr>
          <a:xfrm>
            <a:off x="337504" y="188373"/>
            <a:ext cx="3570208" cy="769441"/>
          </a:xfrm>
          <a:prstGeom prst="rect">
            <a:avLst/>
          </a:prstGeom>
          <a:noFill/>
        </p:spPr>
        <p:txBody>
          <a:bodyPr wrap="none" rtlCol="0">
            <a:spAutoFit/>
          </a:bodyPr>
          <a:lstStyle/>
          <a:p>
            <a:r>
              <a:rPr lang="zh-CN" altLang="en-US" sz="4400" dirty="0"/>
              <a:t>延迟中断处理</a:t>
            </a:r>
            <a:endParaRPr lang="en-US" altLang="zh-CN" sz="4400" dirty="0"/>
          </a:p>
        </p:txBody>
      </p:sp>
      <p:sp>
        <p:nvSpPr>
          <p:cNvPr id="5" name="文本框 4">
            <a:extLst>
              <a:ext uri="{FF2B5EF4-FFF2-40B4-BE49-F238E27FC236}">
                <a16:creationId xmlns:a16="http://schemas.microsoft.com/office/drawing/2014/main" id="{394491B0-861E-4B46-8E18-5BFC02194DA0}"/>
              </a:ext>
            </a:extLst>
          </p:cNvPr>
          <p:cNvSpPr txBox="1"/>
          <p:nvPr/>
        </p:nvSpPr>
        <p:spPr>
          <a:xfrm>
            <a:off x="43169" y="1299180"/>
            <a:ext cx="4254691" cy="523220"/>
          </a:xfrm>
          <a:prstGeom prst="rect">
            <a:avLst/>
          </a:prstGeom>
          <a:noFill/>
        </p:spPr>
        <p:txBody>
          <a:bodyPr wrap="none" rtlCol="0">
            <a:spAutoFit/>
          </a:bodyPr>
          <a:lstStyle/>
          <a:p>
            <a:r>
              <a:rPr lang="zh-CN" altLang="en-US" sz="2800" dirty="0"/>
              <a:t>保持</a:t>
            </a:r>
            <a:r>
              <a:rPr lang="en-US" altLang="zh-CN" sz="2800" dirty="0"/>
              <a:t>ISR</a:t>
            </a:r>
            <a:r>
              <a:rPr lang="zh-CN" altLang="en-US" sz="2800" dirty="0"/>
              <a:t>尽可能短的原因：</a:t>
            </a:r>
          </a:p>
        </p:txBody>
      </p:sp>
      <p:sp>
        <p:nvSpPr>
          <p:cNvPr id="6" name="文本框 5">
            <a:extLst>
              <a:ext uri="{FF2B5EF4-FFF2-40B4-BE49-F238E27FC236}">
                <a16:creationId xmlns:a16="http://schemas.microsoft.com/office/drawing/2014/main" id="{7000B15F-26A6-4EE1-89F6-D47ECB4B206C}"/>
              </a:ext>
            </a:extLst>
          </p:cNvPr>
          <p:cNvSpPr txBox="1"/>
          <p:nvPr/>
        </p:nvSpPr>
        <p:spPr>
          <a:xfrm>
            <a:off x="0" y="1949552"/>
            <a:ext cx="12696104" cy="2554545"/>
          </a:xfrm>
          <a:prstGeom prst="rect">
            <a:avLst/>
          </a:prstGeom>
          <a:noFill/>
        </p:spPr>
        <p:txBody>
          <a:bodyPr wrap="none" rtlCol="0">
            <a:spAutoFit/>
          </a:bodyPr>
          <a:lstStyle/>
          <a:p>
            <a:pPr marL="342900" indent="-342900">
              <a:spcBef>
                <a:spcPts val="600"/>
              </a:spcBef>
              <a:buAutoNum type="arabicPeriod"/>
            </a:pPr>
            <a:r>
              <a:rPr lang="zh-CN" altLang="en-US" sz="2800" dirty="0"/>
              <a:t>高优先级任务只在没有中断时运行</a:t>
            </a:r>
            <a:endParaRPr lang="en-US" altLang="zh-CN" sz="2800" dirty="0"/>
          </a:p>
          <a:p>
            <a:pPr marL="342900" indent="-342900">
              <a:spcBef>
                <a:spcPts val="600"/>
              </a:spcBef>
              <a:buAutoNum type="arabicPeriod"/>
            </a:pPr>
            <a:r>
              <a:rPr lang="en-US" altLang="zh-CN" sz="2800" dirty="0"/>
              <a:t>ISR</a:t>
            </a:r>
            <a:r>
              <a:rPr lang="zh-CN" altLang="en-US" sz="2800" dirty="0"/>
              <a:t>会干扰任务的开始时间和结束时间（即增加了抖动）</a:t>
            </a:r>
            <a:endParaRPr lang="en-US" altLang="zh-CN" sz="2800" dirty="0"/>
          </a:p>
          <a:p>
            <a:pPr marL="342900" indent="-342900">
              <a:spcBef>
                <a:spcPts val="600"/>
              </a:spcBef>
              <a:buAutoNum type="arabicPeriod"/>
            </a:pPr>
            <a:r>
              <a:rPr lang="en-US" altLang="zh-CN" sz="2800" dirty="0" err="1"/>
              <a:t>FreeRTOS</a:t>
            </a:r>
            <a:r>
              <a:rPr lang="zh-CN" altLang="en-US" sz="2800" dirty="0"/>
              <a:t>执行</a:t>
            </a:r>
            <a:r>
              <a:rPr lang="en-US" altLang="zh-CN" sz="2800" dirty="0"/>
              <a:t>ISR</a:t>
            </a:r>
            <a:r>
              <a:rPr lang="zh-CN" altLang="en-US" sz="2800" dirty="0"/>
              <a:t>时可能无法接受新中断</a:t>
            </a:r>
            <a:endParaRPr lang="en-US" altLang="zh-CN" sz="2800" dirty="0"/>
          </a:p>
          <a:p>
            <a:pPr marL="342900" indent="-342900">
              <a:spcBef>
                <a:spcPts val="600"/>
              </a:spcBef>
              <a:buAutoNum type="arabicPeriod"/>
            </a:pPr>
            <a:r>
              <a:rPr lang="zh-CN" altLang="en-US" sz="2800" dirty="0"/>
              <a:t>减小编写出任务和 </a:t>
            </a:r>
            <a:r>
              <a:rPr lang="en-US" altLang="zh-CN" sz="2800" dirty="0"/>
              <a:t>ISR </a:t>
            </a:r>
            <a:r>
              <a:rPr lang="zh-CN" altLang="en-US" sz="2800" dirty="0"/>
              <a:t>同时访问变量、外设和内存缓冲区等资源代码可能性</a:t>
            </a:r>
            <a:endParaRPr lang="en-US" altLang="zh-CN" sz="2800" dirty="0"/>
          </a:p>
          <a:p>
            <a:pPr marL="342900" indent="-342900">
              <a:spcBef>
                <a:spcPts val="600"/>
              </a:spcBef>
              <a:buAutoNum type="arabicPeriod"/>
            </a:pPr>
            <a:r>
              <a:rPr lang="zh-CN" altLang="en-US" sz="2800" dirty="0"/>
              <a:t>减小中断嵌套的可能性，因为中断嵌套会增加复杂性并降低可预测性</a:t>
            </a:r>
          </a:p>
        </p:txBody>
      </p:sp>
    </p:spTree>
    <p:extLst>
      <p:ext uri="{BB962C8B-B14F-4D97-AF65-F5344CB8AC3E}">
        <p14:creationId xmlns:p14="http://schemas.microsoft.com/office/powerpoint/2010/main" val="2834307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0F76EA-318A-4A35-9702-9D97B729D966}"/>
              </a:ext>
            </a:extLst>
          </p:cNvPr>
          <p:cNvPicPr>
            <a:picLocks noChangeAspect="1"/>
          </p:cNvPicPr>
          <p:nvPr/>
        </p:nvPicPr>
        <p:blipFill>
          <a:blip r:embed="rId2"/>
          <a:stretch>
            <a:fillRect/>
          </a:stretch>
        </p:blipFill>
        <p:spPr>
          <a:xfrm>
            <a:off x="94187" y="172677"/>
            <a:ext cx="11132487" cy="6363517"/>
          </a:xfrm>
          <a:prstGeom prst="rect">
            <a:avLst/>
          </a:prstGeom>
        </p:spPr>
      </p:pic>
    </p:spTree>
    <p:extLst>
      <p:ext uri="{BB962C8B-B14F-4D97-AF65-F5344CB8AC3E}">
        <p14:creationId xmlns:p14="http://schemas.microsoft.com/office/powerpoint/2010/main" val="2473001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22746DB-FC3B-46EC-8213-294A99562250}"/>
              </a:ext>
            </a:extLst>
          </p:cNvPr>
          <p:cNvPicPr>
            <a:picLocks noChangeAspect="1"/>
          </p:cNvPicPr>
          <p:nvPr/>
        </p:nvPicPr>
        <p:blipFill>
          <a:blip r:embed="rId2"/>
          <a:stretch>
            <a:fillRect/>
          </a:stretch>
        </p:blipFill>
        <p:spPr>
          <a:xfrm>
            <a:off x="2265541" y="5021738"/>
            <a:ext cx="6841890" cy="1634263"/>
          </a:xfrm>
          <a:prstGeom prst="rect">
            <a:avLst/>
          </a:prstGeom>
        </p:spPr>
      </p:pic>
      <p:pic>
        <p:nvPicPr>
          <p:cNvPr id="9" name="图片 8">
            <a:extLst>
              <a:ext uri="{FF2B5EF4-FFF2-40B4-BE49-F238E27FC236}">
                <a16:creationId xmlns:a16="http://schemas.microsoft.com/office/drawing/2014/main" id="{6617E73C-0E12-49D4-96F8-5ECC7BABDFC6}"/>
              </a:ext>
            </a:extLst>
          </p:cNvPr>
          <p:cNvPicPr>
            <a:picLocks noChangeAspect="1"/>
          </p:cNvPicPr>
          <p:nvPr/>
        </p:nvPicPr>
        <p:blipFill>
          <a:blip r:embed="rId3"/>
          <a:stretch>
            <a:fillRect/>
          </a:stretch>
        </p:blipFill>
        <p:spPr>
          <a:xfrm>
            <a:off x="745586" y="0"/>
            <a:ext cx="9881800" cy="4849525"/>
          </a:xfrm>
          <a:prstGeom prst="rect">
            <a:avLst/>
          </a:prstGeom>
        </p:spPr>
      </p:pic>
    </p:spTree>
    <p:extLst>
      <p:ext uri="{BB962C8B-B14F-4D97-AF65-F5344CB8AC3E}">
        <p14:creationId xmlns:p14="http://schemas.microsoft.com/office/powerpoint/2010/main" val="3228417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3D53F1E-041C-4BF9-BF8B-6C6DB1E4BB4F}"/>
              </a:ext>
            </a:extLst>
          </p:cNvPr>
          <p:cNvSpPr txBox="1"/>
          <p:nvPr/>
        </p:nvSpPr>
        <p:spPr>
          <a:xfrm>
            <a:off x="467628" y="529390"/>
            <a:ext cx="10144225" cy="769441"/>
          </a:xfrm>
          <a:prstGeom prst="rect">
            <a:avLst/>
          </a:prstGeom>
          <a:noFill/>
        </p:spPr>
        <p:txBody>
          <a:bodyPr wrap="square" rtlCol="0">
            <a:spAutoFit/>
          </a:bodyPr>
          <a:lstStyle/>
          <a:p>
            <a:r>
              <a:rPr lang="zh-CN" altLang="en-US" sz="4400" dirty="0"/>
              <a:t>什么时候把中断处理推迟到任务中执行？</a:t>
            </a:r>
          </a:p>
        </p:txBody>
      </p:sp>
      <p:sp>
        <p:nvSpPr>
          <p:cNvPr id="5" name="文本框 4">
            <a:extLst>
              <a:ext uri="{FF2B5EF4-FFF2-40B4-BE49-F238E27FC236}">
                <a16:creationId xmlns:a16="http://schemas.microsoft.com/office/drawing/2014/main" id="{8347FA1A-3CD3-4F78-9231-4211A1FFB6E6}"/>
              </a:ext>
            </a:extLst>
          </p:cNvPr>
          <p:cNvSpPr txBox="1"/>
          <p:nvPr/>
        </p:nvSpPr>
        <p:spPr>
          <a:xfrm>
            <a:off x="433307" y="1817303"/>
            <a:ext cx="11325385" cy="2308324"/>
          </a:xfrm>
          <a:prstGeom prst="rect">
            <a:avLst/>
          </a:prstGeom>
          <a:noFill/>
        </p:spPr>
        <p:txBody>
          <a:bodyPr wrap="square" rtlCol="0">
            <a:spAutoFit/>
          </a:bodyPr>
          <a:lstStyle/>
          <a:p>
            <a:pPr marL="457200" indent="-457200">
              <a:buAutoNum type="arabicPeriod"/>
            </a:pPr>
            <a:r>
              <a:rPr lang="zh-CN" altLang="en-US" sz="2400" dirty="0"/>
              <a:t>中断处理中所需的处理并非微不足道。 例如：如果中断只是存储模数转换的结果，那么几乎可以肯定这最好在 </a:t>
            </a:r>
            <a:r>
              <a:rPr lang="en-US" altLang="zh-CN" sz="2400" dirty="0"/>
              <a:t>ISR </a:t>
            </a:r>
            <a:r>
              <a:rPr lang="zh-CN" altLang="en-US" sz="2400" dirty="0"/>
              <a:t>内部执行，但如果转换结果还必须通过软件过滤器，那么最好在任务中执行过滤器</a:t>
            </a:r>
            <a:endParaRPr lang="en-US" altLang="zh-CN" sz="2400" dirty="0"/>
          </a:p>
          <a:p>
            <a:pPr marL="457200" indent="-457200">
              <a:buFontTx/>
              <a:buAutoNum type="arabicPeriod"/>
            </a:pPr>
            <a:r>
              <a:rPr lang="zh-CN" altLang="en-US" sz="2400" dirty="0"/>
              <a:t>中断处理中可以方便地执行 </a:t>
            </a:r>
            <a:r>
              <a:rPr lang="en-US" altLang="zh-CN" sz="2400" dirty="0"/>
              <a:t>ISR </a:t>
            </a:r>
            <a:r>
              <a:rPr lang="zh-CN" altLang="en-US" sz="2400" dirty="0"/>
              <a:t>内部无法很方便执行的操作，例如写入控制台或分配内存</a:t>
            </a:r>
          </a:p>
          <a:p>
            <a:pPr marL="457200" indent="-457200">
              <a:buAutoNum type="arabicPeriod"/>
            </a:pPr>
            <a:r>
              <a:rPr lang="zh-CN" altLang="en-US" sz="2400" dirty="0"/>
              <a:t>中断处理中的时间不确定性操作</a:t>
            </a:r>
            <a:endParaRPr lang="en-US" altLang="zh-CN" sz="2400" dirty="0"/>
          </a:p>
        </p:txBody>
      </p:sp>
    </p:spTree>
    <p:extLst>
      <p:ext uri="{BB962C8B-B14F-4D97-AF65-F5344CB8AC3E}">
        <p14:creationId xmlns:p14="http://schemas.microsoft.com/office/powerpoint/2010/main" val="817068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0667ACE-3E58-48C5-B1EA-857086EE9F94}"/>
              </a:ext>
            </a:extLst>
          </p:cNvPr>
          <p:cNvPicPr>
            <a:picLocks noChangeAspect="1"/>
          </p:cNvPicPr>
          <p:nvPr/>
        </p:nvPicPr>
        <p:blipFill>
          <a:blip r:embed="rId2"/>
          <a:stretch>
            <a:fillRect/>
          </a:stretch>
        </p:blipFill>
        <p:spPr>
          <a:xfrm>
            <a:off x="1211484" y="894129"/>
            <a:ext cx="9068636" cy="5686926"/>
          </a:xfrm>
          <a:prstGeom prst="rect">
            <a:avLst/>
          </a:prstGeom>
        </p:spPr>
      </p:pic>
      <p:sp>
        <p:nvSpPr>
          <p:cNvPr id="5" name="文本框 4">
            <a:extLst>
              <a:ext uri="{FF2B5EF4-FFF2-40B4-BE49-F238E27FC236}">
                <a16:creationId xmlns:a16="http://schemas.microsoft.com/office/drawing/2014/main" id="{B27353DA-2727-4296-9933-8B7E4CC63926}"/>
              </a:ext>
            </a:extLst>
          </p:cNvPr>
          <p:cNvSpPr txBox="1"/>
          <p:nvPr/>
        </p:nvSpPr>
        <p:spPr>
          <a:xfrm>
            <a:off x="497924" y="124688"/>
            <a:ext cx="6391493" cy="769441"/>
          </a:xfrm>
          <a:prstGeom prst="rect">
            <a:avLst/>
          </a:prstGeom>
          <a:noFill/>
        </p:spPr>
        <p:txBody>
          <a:bodyPr wrap="none" rtlCol="0">
            <a:spAutoFit/>
          </a:bodyPr>
          <a:lstStyle/>
          <a:p>
            <a:r>
              <a:rPr lang="zh-CN" altLang="en-US" sz="4400" dirty="0"/>
              <a:t>用于同步的二进制信号量</a:t>
            </a:r>
          </a:p>
        </p:txBody>
      </p:sp>
    </p:spTree>
    <p:extLst>
      <p:ext uri="{BB962C8B-B14F-4D97-AF65-F5344CB8AC3E}">
        <p14:creationId xmlns:p14="http://schemas.microsoft.com/office/powerpoint/2010/main" val="2124787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83ECDE-9D1E-463B-A3C8-33DC4D0DD48F}"/>
              </a:ext>
            </a:extLst>
          </p:cNvPr>
          <p:cNvPicPr>
            <a:picLocks noChangeAspect="1"/>
          </p:cNvPicPr>
          <p:nvPr/>
        </p:nvPicPr>
        <p:blipFill>
          <a:blip r:embed="rId2"/>
          <a:stretch>
            <a:fillRect/>
          </a:stretch>
        </p:blipFill>
        <p:spPr>
          <a:xfrm>
            <a:off x="3585525" y="88988"/>
            <a:ext cx="4595949" cy="6604580"/>
          </a:xfrm>
          <a:prstGeom prst="rect">
            <a:avLst/>
          </a:prstGeom>
        </p:spPr>
      </p:pic>
    </p:spTree>
    <p:extLst>
      <p:ext uri="{BB962C8B-B14F-4D97-AF65-F5344CB8AC3E}">
        <p14:creationId xmlns:p14="http://schemas.microsoft.com/office/powerpoint/2010/main" val="1147151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BC19CD9-D71B-470D-81AE-0FB84C978180}"/>
              </a:ext>
            </a:extLst>
          </p:cNvPr>
          <p:cNvPicPr>
            <a:picLocks noChangeAspect="1"/>
          </p:cNvPicPr>
          <p:nvPr/>
        </p:nvPicPr>
        <p:blipFill>
          <a:blip r:embed="rId2"/>
          <a:stretch>
            <a:fillRect/>
          </a:stretch>
        </p:blipFill>
        <p:spPr>
          <a:xfrm>
            <a:off x="4731411" y="3615595"/>
            <a:ext cx="7336263" cy="3242405"/>
          </a:xfrm>
          <a:prstGeom prst="rect">
            <a:avLst/>
          </a:prstGeom>
        </p:spPr>
      </p:pic>
      <p:pic>
        <p:nvPicPr>
          <p:cNvPr id="7" name="图片 6">
            <a:extLst>
              <a:ext uri="{FF2B5EF4-FFF2-40B4-BE49-F238E27FC236}">
                <a16:creationId xmlns:a16="http://schemas.microsoft.com/office/drawing/2014/main" id="{73468F86-92DE-4F0C-A8B9-17F15DD013F8}"/>
              </a:ext>
            </a:extLst>
          </p:cNvPr>
          <p:cNvPicPr>
            <a:picLocks noChangeAspect="1"/>
          </p:cNvPicPr>
          <p:nvPr/>
        </p:nvPicPr>
        <p:blipFill>
          <a:blip r:embed="rId3"/>
          <a:stretch>
            <a:fillRect/>
          </a:stretch>
        </p:blipFill>
        <p:spPr>
          <a:xfrm>
            <a:off x="465477" y="126187"/>
            <a:ext cx="9592924" cy="2413572"/>
          </a:xfrm>
          <a:prstGeom prst="rect">
            <a:avLst/>
          </a:prstGeom>
        </p:spPr>
      </p:pic>
      <p:pic>
        <p:nvPicPr>
          <p:cNvPr id="8" name="图片 7">
            <a:extLst>
              <a:ext uri="{FF2B5EF4-FFF2-40B4-BE49-F238E27FC236}">
                <a16:creationId xmlns:a16="http://schemas.microsoft.com/office/drawing/2014/main" id="{98BC23AE-6E4C-4CB3-8A88-65A744CDAE78}"/>
              </a:ext>
            </a:extLst>
          </p:cNvPr>
          <p:cNvPicPr>
            <a:picLocks noChangeAspect="1"/>
          </p:cNvPicPr>
          <p:nvPr/>
        </p:nvPicPr>
        <p:blipFill>
          <a:blip r:embed="rId4"/>
          <a:stretch>
            <a:fillRect/>
          </a:stretch>
        </p:blipFill>
        <p:spPr>
          <a:xfrm>
            <a:off x="64168" y="2634826"/>
            <a:ext cx="6264825" cy="2178287"/>
          </a:xfrm>
          <a:prstGeom prst="rect">
            <a:avLst/>
          </a:prstGeom>
        </p:spPr>
      </p:pic>
    </p:spTree>
    <p:extLst>
      <p:ext uri="{BB962C8B-B14F-4D97-AF65-F5344CB8AC3E}">
        <p14:creationId xmlns:p14="http://schemas.microsoft.com/office/powerpoint/2010/main" val="3627366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48B3B5F-C21E-44CA-BC1C-34193A5787A7}"/>
              </a:ext>
            </a:extLst>
          </p:cNvPr>
          <p:cNvPicPr>
            <a:picLocks noChangeAspect="1"/>
          </p:cNvPicPr>
          <p:nvPr/>
        </p:nvPicPr>
        <p:blipFill>
          <a:blip r:embed="rId2"/>
          <a:stretch>
            <a:fillRect/>
          </a:stretch>
        </p:blipFill>
        <p:spPr>
          <a:xfrm>
            <a:off x="246414" y="1864119"/>
            <a:ext cx="11363961" cy="2733424"/>
          </a:xfrm>
          <a:prstGeom prst="rect">
            <a:avLst/>
          </a:prstGeom>
        </p:spPr>
      </p:pic>
    </p:spTree>
    <p:extLst>
      <p:ext uri="{BB962C8B-B14F-4D97-AF65-F5344CB8AC3E}">
        <p14:creationId xmlns:p14="http://schemas.microsoft.com/office/powerpoint/2010/main" val="423900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F7779B-E3C4-4BC5-AD50-453CACE50956}"/>
              </a:ext>
            </a:extLst>
          </p:cNvPr>
          <p:cNvPicPr>
            <a:picLocks noChangeAspect="1"/>
          </p:cNvPicPr>
          <p:nvPr/>
        </p:nvPicPr>
        <p:blipFill>
          <a:blip r:embed="rId2"/>
          <a:stretch>
            <a:fillRect/>
          </a:stretch>
        </p:blipFill>
        <p:spPr>
          <a:xfrm>
            <a:off x="648881" y="1163448"/>
            <a:ext cx="11285411" cy="5202588"/>
          </a:xfrm>
          <a:prstGeom prst="rect">
            <a:avLst/>
          </a:prstGeom>
        </p:spPr>
      </p:pic>
    </p:spTree>
    <p:extLst>
      <p:ext uri="{BB962C8B-B14F-4D97-AF65-F5344CB8AC3E}">
        <p14:creationId xmlns:p14="http://schemas.microsoft.com/office/powerpoint/2010/main" val="3061249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2A3562B-FDFC-4D47-B11A-457AA2AAB50F}"/>
              </a:ext>
            </a:extLst>
          </p:cNvPr>
          <p:cNvPicPr>
            <a:picLocks noChangeAspect="1"/>
          </p:cNvPicPr>
          <p:nvPr/>
        </p:nvPicPr>
        <p:blipFill>
          <a:blip r:embed="rId2"/>
          <a:stretch>
            <a:fillRect/>
          </a:stretch>
        </p:blipFill>
        <p:spPr>
          <a:xfrm>
            <a:off x="164827" y="290409"/>
            <a:ext cx="11204115" cy="5773749"/>
          </a:xfrm>
          <a:prstGeom prst="rect">
            <a:avLst/>
          </a:prstGeom>
        </p:spPr>
      </p:pic>
    </p:spTree>
    <p:extLst>
      <p:ext uri="{BB962C8B-B14F-4D97-AF65-F5344CB8AC3E}">
        <p14:creationId xmlns:p14="http://schemas.microsoft.com/office/powerpoint/2010/main" val="1311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B49B42-CF5D-4586-882A-FDE3B9E2B619}"/>
              </a:ext>
            </a:extLst>
          </p:cNvPr>
          <p:cNvSpPr txBox="1"/>
          <p:nvPr/>
        </p:nvSpPr>
        <p:spPr>
          <a:xfrm>
            <a:off x="244691" y="321806"/>
            <a:ext cx="3389362" cy="769441"/>
          </a:xfrm>
          <a:prstGeom prst="rect">
            <a:avLst/>
          </a:prstGeom>
          <a:noFill/>
        </p:spPr>
        <p:txBody>
          <a:bodyPr wrap="square" rtlCol="0">
            <a:spAutoFit/>
          </a:bodyPr>
          <a:lstStyle/>
          <a:p>
            <a:r>
              <a:rPr lang="zh-CN" altLang="en-US" sz="4400" dirty="0"/>
              <a:t>计数信号量</a:t>
            </a:r>
          </a:p>
        </p:txBody>
      </p:sp>
      <p:pic>
        <p:nvPicPr>
          <p:cNvPr id="5" name="图片 4">
            <a:extLst>
              <a:ext uri="{FF2B5EF4-FFF2-40B4-BE49-F238E27FC236}">
                <a16:creationId xmlns:a16="http://schemas.microsoft.com/office/drawing/2014/main" id="{3C74BFD8-F5B0-4A0A-9FBC-9C75BB733DA8}"/>
              </a:ext>
            </a:extLst>
          </p:cNvPr>
          <p:cNvPicPr>
            <a:picLocks noChangeAspect="1"/>
          </p:cNvPicPr>
          <p:nvPr/>
        </p:nvPicPr>
        <p:blipFill>
          <a:blip r:embed="rId2"/>
          <a:stretch>
            <a:fillRect/>
          </a:stretch>
        </p:blipFill>
        <p:spPr>
          <a:xfrm>
            <a:off x="3787107" y="258582"/>
            <a:ext cx="4262691" cy="6230086"/>
          </a:xfrm>
          <a:prstGeom prst="rect">
            <a:avLst/>
          </a:prstGeom>
        </p:spPr>
      </p:pic>
    </p:spTree>
    <p:extLst>
      <p:ext uri="{BB962C8B-B14F-4D97-AF65-F5344CB8AC3E}">
        <p14:creationId xmlns:p14="http://schemas.microsoft.com/office/powerpoint/2010/main" val="4241265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2129578-BDB0-43D1-9452-AB30B44F8022}"/>
              </a:ext>
            </a:extLst>
          </p:cNvPr>
          <p:cNvSpPr txBox="1"/>
          <p:nvPr/>
        </p:nvSpPr>
        <p:spPr>
          <a:xfrm>
            <a:off x="400295" y="266864"/>
            <a:ext cx="7726795" cy="769441"/>
          </a:xfrm>
          <a:prstGeom prst="rect">
            <a:avLst/>
          </a:prstGeom>
          <a:noFill/>
        </p:spPr>
        <p:txBody>
          <a:bodyPr wrap="none" rtlCol="0">
            <a:spAutoFit/>
          </a:bodyPr>
          <a:lstStyle/>
          <a:p>
            <a:r>
              <a:rPr lang="zh-CN" altLang="en-US" sz="4400" dirty="0"/>
              <a:t>推迟工作到</a:t>
            </a:r>
            <a:r>
              <a:rPr lang="en-US" altLang="zh-CN" sz="4400" dirty="0"/>
              <a:t>RTOS</a:t>
            </a:r>
            <a:r>
              <a:rPr lang="zh-CN" altLang="en-US" sz="4400" dirty="0"/>
              <a:t>守护进程任务</a:t>
            </a:r>
          </a:p>
        </p:txBody>
      </p:sp>
      <p:sp>
        <p:nvSpPr>
          <p:cNvPr id="5" name="文本框 4">
            <a:extLst>
              <a:ext uri="{FF2B5EF4-FFF2-40B4-BE49-F238E27FC236}">
                <a16:creationId xmlns:a16="http://schemas.microsoft.com/office/drawing/2014/main" id="{8184F994-DDED-4673-A9E8-DC99C0B447BB}"/>
              </a:ext>
            </a:extLst>
          </p:cNvPr>
          <p:cNvSpPr txBox="1"/>
          <p:nvPr/>
        </p:nvSpPr>
        <p:spPr>
          <a:xfrm>
            <a:off x="256141" y="1192175"/>
            <a:ext cx="11971547" cy="830997"/>
          </a:xfrm>
          <a:prstGeom prst="rect">
            <a:avLst/>
          </a:prstGeom>
          <a:noFill/>
        </p:spPr>
        <p:txBody>
          <a:bodyPr wrap="none" rtlCol="0">
            <a:spAutoFit/>
          </a:bodyPr>
          <a:lstStyle/>
          <a:p>
            <a:r>
              <a:rPr lang="zh-CN" altLang="en-US" sz="2400" dirty="0"/>
              <a:t>前面说的延迟中断处理都需要为每个使用延迟处理技术的中断创建一个任务</a:t>
            </a:r>
            <a:endParaRPr lang="en-US" altLang="zh-CN" sz="2400" dirty="0"/>
          </a:p>
          <a:p>
            <a:r>
              <a:rPr lang="zh-CN" altLang="en-US" sz="2400" dirty="0"/>
              <a:t>也可以使用</a:t>
            </a:r>
            <a:r>
              <a:rPr lang="en-US" altLang="zh-CN" sz="2400" dirty="0" err="1"/>
              <a:t>xTimerPendFunctionCallFromISR</a:t>
            </a:r>
            <a:r>
              <a:rPr lang="en-US" altLang="zh-CN" sz="2400" dirty="0"/>
              <a:t>()API</a:t>
            </a:r>
            <a:r>
              <a:rPr lang="zh-CN" altLang="en-US" sz="2400" dirty="0"/>
              <a:t>函数将中断处理推迟到</a:t>
            </a:r>
            <a:r>
              <a:rPr lang="en-US" altLang="zh-CN" sz="2400" dirty="0"/>
              <a:t>RTOS</a:t>
            </a:r>
            <a:r>
              <a:rPr lang="zh-CN" altLang="en-US" sz="2400" dirty="0"/>
              <a:t>守护任务中</a:t>
            </a:r>
          </a:p>
        </p:txBody>
      </p:sp>
      <p:sp>
        <p:nvSpPr>
          <p:cNvPr id="6" name="文本框 5">
            <a:extLst>
              <a:ext uri="{FF2B5EF4-FFF2-40B4-BE49-F238E27FC236}">
                <a16:creationId xmlns:a16="http://schemas.microsoft.com/office/drawing/2014/main" id="{CDF74EBC-FEE7-48E9-9AC1-CC844A39FF75}"/>
              </a:ext>
            </a:extLst>
          </p:cNvPr>
          <p:cNvSpPr txBox="1"/>
          <p:nvPr/>
        </p:nvSpPr>
        <p:spPr>
          <a:xfrm>
            <a:off x="447387" y="2283694"/>
            <a:ext cx="10415527" cy="2154436"/>
          </a:xfrm>
          <a:prstGeom prst="rect">
            <a:avLst/>
          </a:prstGeom>
          <a:noFill/>
        </p:spPr>
        <p:txBody>
          <a:bodyPr wrap="square" rtlCol="0">
            <a:spAutoFit/>
          </a:bodyPr>
          <a:lstStyle/>
          <a:p>
            <a:r>
              <a:rPr lang="zh-CN" altLang="en-US" sz="3600" dirty="0"/>
              <a:t>优点</a:t>
            </a:r>
            <a:endParaRPr lang="en-US" altLang="zh-CN" sz="3600" dirty="0"/>
          </a:p>
          <a:p>
            <a:pPr marL="342900" indent="-342900">
              <a:buAutoNum type="arabicPeriod"/>
            </a:pPr>
            <a:r>
              <a:rPr lang="zh-CN" altLang="en-US" sz="2000" dirty="0"/>
              <a:t>降低资源使用量</a:t>
            </a:r>
            <a:endParaRPr lang="en-US" altLang="zh-CN" sz="2000" dirty="0"/>
          </a:p>
          <a:p>
            <a:r>
              <a:rPr lang="en-US" altLang="zh-CN" sz="2000" dirty="0"/>
              <a:t>        -</a:t>
            </a:r>
            <a:r>
              <a:rPr lang="zh-CN" altLang="en-US" sz="2000" dirty="0"/>
              <a:t>消除了为每个延迟中断创建一个单独任务的需要</a:t>
            </a:r>
            <a:endParaRPr lang="en-US" altLang="zh-CN" sz="2000" dirty="0"/>
          </a:p>
          <a:p>
            <a:r>
              <a:rPr lang="en-US" altLang="zh-CN" sz="2000" dirty="0"/>
              <a:t>2.   </a:t>
            </a:r>
            <a:r>
              <a:rPr lang="zh-CN" altLang="en-US" sz="2000" dirty="0"/>
              <a:t>简化用户模型</a:t>
            </a:r>
            <a:endParaRPr lang="en-US" altLang="zh-CN" sz="2000" dirty="0"/>
          </a:p>
          <a:p>
            <a:r>
              <a:rPr lang="en-US" altLang="zh-CN" sz="2000" dirty="0"/>
              <a:t>        -</a:t>
            </a:r>
            <a:r>
              <a:rPr lang="zh-CN" altLang="en-US" sz="2000" dirty="0"/>
              <a:t>延迟的中断处理函数是一个标准的</a:t>
            </a:r>
            <a:r>
              <a:rPr lang="en-US" altLang="zh-CN" sz="2000" dirty="0"/>
              <a:t>C</a:t>
            </a:r>
            <a:r>
              <a:rPr lang="zh-CN" altLang="en-US" sz="2000" dirty="0"/>
              <a:t>函数</a:t>
            </a:r>
            <a:endParaRPr lang="en-US" altLang="zh-CN" sz="2000" dirty="0"/>
          </a:p>
          <a:p>
            <a:endParaRPr lang="zh-CN" altLang="en-US" dirty="0"/>
          </a:p>
        </p:txBody>
      </p:sp>
      <p:sp>
        <p:nvSpPr>
          <p:cNvPr id="7" name="文本框 6">
            <a:extLst>
              <a:ext uri="{FF2B5EF4-FFF2-40B4-BE49-F238E27FC236}">
                <a16:creationId xmlns:a16="http://schemas.microsoft.com/office/drawing/2014/main" id="{1B3CE8A6-4F4C-4521-9CE6-CF6B2D98E12D}"/>
              </a:ext>
            </a:extLst>
          </p:cNvPr>
          <p:cNvSpPr txBox="1"/>
          <p:nvPr/>
        </p:nvSpPr>
        <p:spPr>
          <a:xfrm>
            <a:off x="447387" y="4485662"/>
            <a:ext cx="7124066" cy="1877437"/>
          </a:xfrm>
          <a:prstGeom prst="rect">
            <a:avLst/>
          </a:prstGeom>
          <a:noFill/>
        </p:spPr>
        <p:txBody>
          <a:bodyPr wrap="none" rtlCol="0">
            <a:spAutoFit/>
          </a:bodyPr>
          <a:lstStyle/>
          <a:p>
            <a:r>
              <a:rPr lang="zh-CN" altLang="en-US" sz="3600" dirty="0"/>
              <a:t>缺点</a:t>
            </a:r>
            <a:endParaRPr lang="en-US" altLang="zh-CN" sz="3600" dirty="0"/>
          </a:p>
          <a:p>
            <a:pPr marL="457200" indent="-457200">
              <a:buAutoNum type="arabicPeriod"/>
            </a:pPr>
            <a:r>
              <a:rPr lang="zh-CN" altLang="en-US" sz="2000" dirty="0"/>
              <a:t>灵活性较低</a:t>
            </a:r>
            <a:endParaRPr lang="en-US" altLang="zh-CN" sz="2000" dirty="0"/>
          </a:p>
          <a:p>
            <a:r>
              <a:rPr lang="en-US" altLang="zh-CN" sz="2000" dirty="0"/>
              <a:t>          -</a:t>
            </a:r>
            <a:r>
              <a:rPr lang="zh-CN" altLang="en-US" sz="2000" dirty="0"/>
              <a:t>不可单独设置每个延迟的中断处理任务的优先级</a:t>
            </a:r>
            <a:endParaRPr lang="en-US" altLang="zh-CN" sz="2000" dirty="0"/>
          </a:p>
          <a:p>
            <a:r>
              <a:rPr lang="en-US" altLang="zh-CN" sz="2000" dirty="0"/>
              <a:t>2.    </a:t>
            </a:r>
            <a:r>
              <a:rPr lang="zh-CN" altLang="en-US" sz="2000" dirty="0"/>
              <a:t>确定性低</a:t>
            </a:r>
            <a:endParaRPr lang="en-US" altLang="zh-CN" sz="2000" dirty="0"/>
          </a:p>
          <a:p>
            <a:r>
              <a:rPr lang="en-US" altLang="zh-CN" sz="2000" dirty="0"/>
              <a:t>         -</a:t>
            </a:r>
            <a:r>
              <a:rPr lang="zh-CN" altLang="en-US" sz="2000" dirty="0"/>
              <a:t>会出现发送</a:t>
            </a:r>
            <a:r>
              <a:rPr lang="en-US" altLang="zh-CN" sz="2000" dirty="0"/>
              <a:t>execute function</a:t>
            </a:r>
            <a:r>
              <a:rPr lang="zh-CN" altLang="en-US" sz="2000" dirty="0"/>
              <a:t>前命令就已经被执行的情况</a:t>
            </a:r>
          </a:p>
        </p:txBody>
      </p:sp>
    </p:spTree>
    <p:extLst>
      <p:ext uri="{BB962C8B-B14F-4D97-AF65-F5344CB8AC3E}">
        <p14:creationId xmlns:p14="http://schemas.microsoft.com/office/powerpoint/2010/main" val="1071540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AD1EBB8-BC68-43BA-87EE-828B11BE1594}"/>
              </a:ext>
            </a:extLst>
          </p:cNvPr>
          <p:cNvPicPr>
            <a:picLocks noChangeAspect="1"/>
          </p:cNvPicPr>
          <p:nvPr/>
        </p:nvPicPr>
        <p:blipFill>
          <a:blip r:embed="rId2"/>
          <a:stretch>
            <a:fillRect/>
          </a:stretch>
        </p:blipFill>
        <p:spPr>
          <a:xfrm>
            <a:off x="225294" y="283346"/>
            <a:ext cx="9095308" cy="6052911"/>
          </a:xfrm>
          <a:prstGeom prst="rect">
            <a:avLst/>
          </a:prstGeom>
        </p:spPr>
      </p:pic>
      <p:sp>
        <p:nvSpPr>
          <p:cNvPr id="5" name="文本框 4">
            <a:extLst>
              <a:ext uri="{FF2B5EF4-FFF2-40B4-BE49-F238E27FC236}">
                <a16:creationId xmlns:a16="http://schemas.microsoft.com/office/drawing/2014/main" id="{FE843E26-B0D9-4535-BC27-A5C6CDE2DE49}"/>
              </a:ext>
            </a:extLst>
          </p:cNvPr>
          <p:cNvSpPr txBox="1"/>
          <p:nvPr/>
        </p:nvSpPr>
        <p:spPr>
          <a:xfrm>
            <a:off x="323404" y="64170"/>
            <a:ext cx="3958185" cy="261610"/>
          </a:xfrm>
          <a:prstGeom prst="rect">
            <a:avLst/>
          </a:prstGeom>
          <a:noFill/>
        </p:spPr>
        <p:txBody>
          <a:bodyPr wrap="square" rtlCol="0">
            <a:spAutoFit/>
          </a:bodyPr>
          <a:lstStyle/>
          <a:p>
            <a:r>
              <a:rPr lang="en-US" altLang="zh-CN" sz="1100" dirty="0"/>
              <a:t>https://www.freertos.org/FreeRTOS-quick-start-guide.html</a:t>
            </a:r>
            <a:endParaRPr lang="zh-CN" altLang="en-US" sz="1100" dirty="0"/>
          </a:p>
        </p:txBody>
      </p:sp>
    </p:spTree>
    <p:extLst>
      <p:ext uri="{BB962C8B-B14F-4D97-AF65-F5344CB8AC3E}">
        <p14:creationId xmlns:p14="http://schemas.microsoft.com/office/powerpoint/2010/main" val="1008016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05D4711A-6D16-4477-B97A-3D190633E74C}"/>
              </a:ext>
            </a:extLst>
          </p:cNvPr>
          <p:cNvPicPr>
            <a:picLocks noChangeAspect="1"/>
          </p:cNvPicPr>
          <p:nvPr/>
        </p:nvPicPr>
        <p:blipFill>
          <a:blip r:embed="rId2"/>
          <a:stretch>
            <a:fillRect/>
          </a:stretch>
        </p:blipFill>
        <p:spPr>
          <a:xfrm>
            <a:off x="5855059" y="4458572"/>
            <a:ext cx="5708943" cy="628682"/>
          </a:xfrm>
          <a:prstGeom prst="rect">
            <a:avLst/>
          </a:prstGeom>
        </p:spPr>
      </p:pic>
      <p:sp>
        <p:nvSpPr>
          <p:cNvPr id="4" name="文本框 3">
            <a:extLst>
              <a:ext uri="{FF2B5EF4-FFF2-40B4-BE49-F238E27FC236}">
                <a16:creationId xmlns:a16="http://schemas.microsoft.com/office/drawing/2014/main" id="{DA96B8D6-4C6C-446B-B8B3-71A2CBBF2E42}"/>
              </a:ext>
            </a:extLst>
          </p:cNvPr>
          <p:cNvSpPr txBox="1"/>
          <p:nvPr/>
        </p:nvSpPr>
        <p:spPr>
          <a:xfrm>
            <a:off x="192299" y="109884"/>
            <a:ext cx="646331" cy="369332"/>
          </a:xfrm>
          <a:prstGeom prst="rect">
            <a:avLst/>
          </a:prstGeom>
          <a:noFill/>
        </p:spPr>
        <p:txBody>
          <a:bodyPr wrap="none" rtlCol="0">
            <a:spAutoFit/>
          </a:bodyPr>
          <a:lstStyle/>
          <a:p>
            <a:r>
              <a:rPr lang="zh-CN" altLang="en-US" dirty="0"/>
              <a:t>小结</a:t>
            </a:r>
          </a:p>
        </p:txBody>
      </p:sp>
      <p:pic>
        <p:nvPicPr>
          <p:cNvPr id="8" name="图片 7">
            <a:extLst>
              <a:ext uri="{FF2B5EF4-FFF2-40B4-BE49-F238E27FC236}">
                <a16:creationId xmlns:a16="http://schemas.microsoft.com/office/drawing/2014/main" id="{81C660EB-69A1-4862-BD5B-A0D7487C816B}"/>
              </a:ext>
            </a:extLst>
          </p:cNvPr>
          <p:cNvPicPr>
            <a:picLocks noChangeAspect="1"/>
          </p:cNvPicPr>
          <p:nvPr/>
        </p:nvPicPr>
        <p:blipFill>
          <a:blip r:embed="rId3"/>
          <a:stretch>
            <a:fillRect/>
          </a:stretch>
        </p:blipFill>
        <p:spPr>
          <a:xfrm>
            <a:off x="5723175" y="123916"/>
            <a:ext cx="5972710" cy="4378273"/>
          </a:xfrm>
          <a:prstGeom prst="rect">
            <a:avLst/>
          </a:prstGeom>
        </p:spPr>
      </p:pic>
      <p:pic>
        <p:nvPicPr>
          <p:cNvPr id="9" name="图片 8">
            <a:extLst>
              <a:ext uri="{FF2B5EF4-FFF2-40B4-BE49-F238E27FC236}">
                <a16:creationId xmlns:a16="http://schemas.microsoft.com/office/drawing/2014/main" id="{A51C5B1E-60E9-4A71-95BA-8121A994F87D}"/>
              </a:ext>
            </a:extLst>
          </p:cNvPr>
          <p:cNvPicPr>
            <a:picLocks noChangeAspect="1"/>
          </p:cNvPicPr>
          <p:nvPr/>
        </p:nvPicPr>
        <p:blipFill>
          <a:blip r:embed="rId4"/>
          <a:stretch>
            <a:fillRect/>
          </a:stretch>
        </p:blipFill>
        <p:spPr>
          <a:xfrm>
            <a:off x="275543" y="4146888"/>
            <a:ext cx="5791498" cy="1657435"/>
          </a:xfrm>
          <a:prstGeom prst="rect">
            <a:avLst/>
          </a:prstGeom>
        </p:spPr>
      </p:pic>
      <p:pic>
        <p:nvPicPr>
          <p:cNvPr id="10" name="图片 9">
            <a:extLst>
              <a:ext uri="{FF2B5EF4-FFF2-40B4-BE49-F238E27FC236}">
                <a16:creationId xmlns:a16="http://schemas.microsoft.com/office/drawing/2014/main" id="{8F60BB60-48A4-45A1-BF33-3B157A84D3AA}"/>
              </a:ext>
            </a:extLst>
          </p:cNvPr>
          <p:cNvPicPr>
            <a:picLocks noChangeAspect="1"/>
          </p:cNvPicPr>
          <p:nvPr/>
        </p:nvPicPr>
        <p:blipFill>
          <a:blip r:embed="rId5"/>
          <a:stretch>
            <a:fillRect/>
          </a:stretch>
        </p:blipFill>
        <p:spPr>
          <a:xfrm>
            <a:off x="275543" y="5804323"/>
            <a:ext cx="5791498" cy="1009702"/>
          </a:xfrm>
          <a:prstGeom prst="rect">
            <a:avLst/>
          </a:prstGeom>
        </p:spPr>
      </p:pic>
      <p:pic>
        <p:nvPicPr>
          <p:cNvPr id="11" name="图片 10">
            <a:extLst>
              <a:ext uri="{FF2B5EF4-FFF2-40B4-BE49-F238E27FC236}">
                <a16:creationId xmlns:a16="http://schemas.microsoft.com/office/drawing/2014/main" id="{5B6355DD-304C-412B-AF30-54749C059D8A}"/>
              </a:ext>
            </a:extLst>
          </p:cNvPr>
          <p:cNvPicPr>
            <a:picLocks noChangeAspect="1"/>
          </p:cNvPicPr>
          <p:nvPr/>
        </p:nvPicPr>
        <p:blipFill>
          <a:blip r:embed="rId6"/>
          <a:stretch>
            <a:fillRect/>
          </a:stretch>
        </p:blipFill>
        <p:spPr>
          <a:xfrm>
            <a:off x="310865" y="436047"/>
            <a:ext cx="5100972" cy="3558061"/>
          </a:xfrm>
          <a:prstGeom prst="rect">
            <a:avLst/>
          </a:prstGeom>
        </p:spPr>
      </p:pic>
    </p:spTree>
    <p:extLst>
      <p:ext uri="{BB962C8B-B14F-4D97-AF65-F5344CB8AC3E}">
        <p14:creationId xmlns:p14="http://schemas.microsoft.com/office/powerpoint/2010/main" val="4062661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4D0006-8DD8-4038-9DD0-349DC8FB59D4}"/>
              </a:ext>
            </a:extLst>
          </p:cNvPr>
          <p:cNvPicPr>
            <a:picLocks noChangeAspect="1"/>
          </p:cNvPicPr>
          <p:nvPr/>
        </p:nvPicPr>
        <p:blipFill>
          <a:blip r:embed="rId2"/>
          <a:stretch>
            <a:fillRect/>
          </a:stretch>
        </p:blipFill>
        <p:spPr>
          <a:xfrm>
            <a:off x="0" y="393385"/>
            <a:ext cx="12135474" cy="2178162"/>
          </a:xfrm>
          <a:prstGeom prst="rect">
            <a:avLst/>
          </a:prstGeom>
        </p:spPr>
      </p:pic>
    </p:spTree>
    <p:extLst>
      <p:ext uri="{BB962C8B-B14F-4D97-AF65-F5344CB8AC3E}">
        <p14:creationId xmlns:p14="http://schemas.microsoft.com/office/powerpoint/2010/main" val="1953182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375ADA-925B-4737-A6F6-C72705DC9777}"/>
              </a:ext>
            </a:extLst>
          </p:cNvPr>
          <p:cNvPicPr>
            <a:picLocks noChangeAspect="1"/>
          </p:cNvPicPr>
          <p:nvPr/>
        </p:nvPicPr>
        <p:blipFill>
          <a:blip r:embed="rId2"/>
          <a:stretch>
            <a:fillRect/>
          </a:stretch>
        </p:blipFill>
        <p:spPr>
          <a:xfrm>
            <a:off x="90263" y="1011165"/>
            <a:ext cx="11675279" cy="3778463"/>
          </a:xfrm>
          <a:prstGeom prst="rect">
            <a:avLst/>
          </a:prstGeom>
        </p:spPr>
      </p:pic>
      <p:sp>
        <p:nvSpPr>
          <p:cNvPr id="6" name="矩形 5">
            <a:extLst>
              <a:ext uri="{FF2B5EF4-FFF2-40B4-BE49-F238E27FC236}">
                <a16:creationId xmlns:a16="http://schemas.microsoft.com/office/drawing/2014/main" id="{33F0FA92-A313-46C1-99C7-305AC438EC01}"/>
              </a:ext>
            </a:extLst>
          </p:cNvPr>
          <p:cNvSpPr/>
          <p:nvPr/>
        </p:nvSpPr>
        <p:spPr>
          <a:xfrm>
            <a:off x="50104" y="234271"/>
            <a:ext cx="4289957" cy="369332"/>
          </a:xfrm>
          <a:prstGeom prst="rect">
            <a:avLst/>
          </a:prstGeom>
        </p:spPr>
        <p:txBody>
          <a:bodyPr wrap="none">
            <a:spAutoFit/>
          </a:bodyPr>
          <a:lstStyle/>
          <a:p>
            <a:r>
              <a:rPr lang="zh-CN" altLang="en-US" dirty="0"/>
              <a:t>https://www.keil.com/download/product/</a:t>
            </a:r>
          </a:p>
        </p:txBody>
      </p:sp>
    </p:spTree>
    <p:extLst>
      <p:ext uri="{BB962C8B-B14F-4D97-AF65-F5344CB8AC3E}">
        <p14:creationId xmlns:p14="http://schemas.microsoft.com/office/powerpoint/2010/main" val="3261708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445FC7B-12AA-4B4A-A569-CD049EC5F877}"/>
              </a:ext>
            </a:extLst>
          </p:cNvPr>
          <p:cNvSpPr/>
          <p:nvPr/>
        </p:nvSpPr>
        <p:spPr>
          <a:xfrm>
            <a:off x="277329" y="2402212"/>
            <a:ext cx="11515684" cy="1569660"/>
          </a:xfrm>
          <a:prstGeom prst="rect">
            <a:avLst/>
          </a:prstGeom>
        </p:spPr>
        <p:txBody>
          <a:bodyPr wrap="square">
            <a:spAutoFit/>
          </a:bodyPr>
          <a:lstStyle/>
          <a:p>
            <a:r>
              <a:rPr lang="zh-CN" altLang="en-US" sz="3200" dirty="0"/>
              <a:t>参考资料：</a:t>
            </a:r>
            <a:endParaRPr lang="en-US" altLang="zh-CN" sz="3200" dirty="0"/>
          </a:p>
          <a:p>
            <a:r>
              <a:rPr lang="zh-CN" altLang="en-US" sz="3200" dirty="0"/>
              <a:t>https://deepinout.com/freertos-tutorials/freertos-intro/freertos-tutorials-the-simulator-runs-the-first-program.html</a:t>
            </a:r>
          </a:p>
        </p:txBody>
      </p:sp>
    </p:spTree>
    <p:extLst>
      <p:ext uri="{BB962C8B-B14F-4D97-AF65-F5344CB8AC3E}">
        <p14:creationId xmlns:p14="http://schemas.microsoft.com/office/powerpoint/2010/main" val="2976467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6F8AF1-56B6-4523-A103-E4FCFE7AE121}"/>
              </a:ext>
            </a:extLst>
          </p:cNvPr>
          <p:cNvPicPr>
            <a:picLocks noChangeAspect="1"/>
          </p:cNvPicPr>
          <p:nvPr/>
        </p:nvPicPr>
        <p:blipFill>
          <a:blip r:embed="rId2"/>
          <a:stretch>
            <a:fillRect/>
          </a:stretch>
        </p:blipFill>
        <p:spPr>
          <a:xfrm>
            <a:off x="1259753" y="1632577"/>
            <a:ext cx="9386818" cy="4038322"/>
          </a:xfrm>
          <a:prstGeom prst="rect">
            <a:avLst/>
          </a:prstGeom>
        </p:spPr>
      </p:pic>
      <p:sp>
        <p:nvSpPr>
          <p:cNvPr id="6" name="文本框 5">
            <a:extLst>
              <a:ext uri="{FF2B5EF4-FFF2-40B4-BE49-F238E27FC236}">
                <a16:creationId xmlns:a16="http://schemas.microsoft.com/office/drawing/2014/main" id="{83022C48-9AF4-4AC7-B1D5-B2BE117C5F6C}"/>
              </a:ext>
            </a:extLst>
          </p:cNvPr>
          <p:cNvSpPr txBox="1"/>
          <p:nvPr/>
        </p:nvSpPr>
        <p:spPr>
          <a:xfrm>
            <a:off x="1032134" y="306109"/>
            <a:ext cx="5989140" cy="707886"/>
          </a:xfrm>
          <a:prstGeom prst="rect">
            <a:avLst/>
          </a:prstGeom>
          <a:noFill/>
        </p:spPr>
        <p:txBody>
          <a:bodyPr wrap="none" rtlCol="0">
            <a:spAutoFit/>
          </a:bodyPr>
          <a:lstStyle/>
          <a:p>
            <a:r>
              <a:rPr lang="zh-CN" altLang="en-US" sz="4000" dirty="0"/>
              <a:t>错误</a:t>
            </a:r>
            <a:r>
              <a:rPr lang="en-US" altLang="zh-CN" sz="4000" dirty="0"/>
              <a:t>1</a:t>
            </a:r>
            <a:r>
              <a:rPr lang="zh-CN" altLang="en-US" sz="4000" dirty="0"/>
              <a:t>：直接</a:t>
            </a:r>
            <a:r>
              <a:rPr lang="en-US" altLang="zh-CN" sz="4000" dirty="0"/>
              <a:t>debug</a:t>
            </a:r>
            <a:r>
              <a:rPr lang="zh-CN" altLang="en-US" sz="4000" dirty="0"/>
              <a:t>会出现</a:t>
            </a:r>
          </a:p>
        </p:txBody>
      </p:sp>
    </p:spTree>
    <p:extLst>
      <p:ext uri="{BB962C8B-B14F-4D97-AF65-F5344CB8AC3E}">
        <p14:creationId xmlns:p14="http://schemas.microsoft.com/office/powerpoint/2010/main" val="1685365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9F531C-DC50-4C6C-8EF9-37958D80CED9}"/>
              </a:ext>
            </a:extLst>
          </p:cNvPr>
          <p:cNvSpPr txBox="1"/>
          <p:nvPr/>
        </p:nvSpPr>
        <p:spPr>
          <a:xfrm>
            <a:off x="1369638" y="651461"/>
            <a:ext cx="5585183" cy="707886"/>
          </a:xfrm>
          <a:prstGeom prst="rect">
            <a:avLst/>
          </a:prstGeom>
          <a:noFill/>
        </p:spPr>
        <p:txBody>
          <a:bodyPr wrap="none" rtlCol="0">
            <a:spAutoFit/>
          </a:bodyPr>
          <a:lstStyle/>
          <a:p>
            <a:r>
              <a:rPr lang="zh-CN" altLang="en-US" sz="4000" dirty="0"/>
              <a:t>错误</a:t>
            </a:r>
            <a:r>
              <a:rPr lang="en-US" altLang="zh-CN" sz="4000" dirty="0"/>
              <a:t>2</a:t>
            </a:r>
            <a:r>
              <a:rPr lang="zh-CN" altLang="en-US" sz="4000" dirty="0"/>
              <a:t>：直接编译会出现</a:t>
            </a:r>
          </a:p>
        </p:txBody>
      </p:sp>
      <p:sp>
        <p:nvSpPr>
          <p:cNvPr id="5" name="矩形 4">
            <a:extLst>
              <a:ext uri="{FF2B5EF4-FFF2-40B4-BE49-F238E27FC236}">
                <a16:creationId xmlns:a16="http://schemas.microsoft.com/office/drawing/2014/main" id="{ABD004AF-2CE3-4FDA-B923-A51BEE871663}"/>
              </a:ext>
            </a:extLst>
          </p:cNvPr>
          <p:cNvSpPr/>
          <p:nvPr/>
        </p:nvSpPr>
        <p:spPr>
          <a:xfrm>
            <a:off x="1191727" y="1704801"/>
            <a:ext cx="7520581" cy="1569660"/>
          </a:xfrm>
          <a:prstGeom prst="rect">
            <a:avLst/>
          </a:prstGeom>
        </p:spPr>
        <p:txBody>
          <a:bodyPr wrap="square">
            <a:spAutoFit/>
          </a:bodyPr>
          <a:lstStyle/>
          <a:p>
            <a:r>
              <a:rPr lang="en-US" altLang="zh-CN" sz="3200" b="0" i="0" dirty="0">
                <a:solidFill>
                  <a:srgbClr val="232831"/>
                </a:solidFill>
                <a:effectLst/>
                <a:latin typeface="RockwellStd"/>
              </a:rPr>
              <a:t>error: L6047U: The size of this image (34196 bytes) exceeds the maximum allowed for this version of the linker</a:t>
            </a:r>
          </a:p>
        </p:txBody>
      </p:sp>
    </p:spTree>
    <p:extLst>
      <p:ext uri="{BB962C8B-B14F-4D97-AF65-F5344CB8AC3E}">
        <p14:creationId xmlns:p14="http://schemas.microsoft.com/office/powerpoint/2010/main" val="811365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8CB32CE-DCE6-4FCE-8630-552A774367F5}"/>
              </a:ext>
            </a:extLst>
          </p:cNvPr>
          <p:cNvSpPr txBox="1"/>
          <p:nvPr/>
        </p:nvSpPr>
        <p:spPr>
          <a:xfrm>
            <a:off x="423188" y="390932"/>
            <a:ext cx="4838864" cy="707886"/>
          </a:xfrm>
          <a:prstGeom prst="rect">
            <a:avLst/>
          </a:prstGeom>
          <a:noFill/>
        </p:spPr>
        <p:txBody>
          <a:bodyPr wrap="square" rtlCol="0">
            <a:spAutoFit/>
          </a:bodyPr>
          <a:lstStyle/>
          <a:p>
            <a:r>
              <a:rPr lang="zh-CN" altLang="en-US" sz="4000" dirty="0"/>
              <a:t>解决方案</a:t>
            </a:r>
            <a:endParaRPr lang="en-US" altLang="zh-CN" sz="4000" dirty="0"/>
          </a:p>
        </p:txBody>
      </p:sp>
      <p:sp>
        <p:nvSpPr>
          <p:cNvPr id="7" name="文本框 6">
            <a:extLst>
              <a:ext uri="{FF2B5EF4-FFF2-40B4-BE49-F238E27FC236}">
                <a16:creationId xmlns:a16="http://schemas.microsoft.com/office/drawing/2014/main" id="{B5892E6E-47BA-4C8C-BAF8-C2513038C5B6}"/>
              </a:ext>
            </a:extLst>
          </p:cNvPr>
          <p:cNvSpPr txBox="1"/>
          <p:nvPr/>
        </p:nvSpPr>
        <p:spPr>
          <a:xfrm>
            <a:off x="1934056" y="3286359"/>
            <a:ext cx="6655989" cy="830997"/>
          </a:xfrm>
          <a:prstGeom prst="rect">
            <a:avLst/>
          </a:prstGeom>
          <a:noFill/>
        </p:spPr>
        <p:txBody>
          <a:bodyPr wrap="none" rtlCol="0">
            <a:spAutoFit/>
          </a:bodyPr>
          <a:lstStyle/>
          <a:p>
            <a:r>
              <a:rPr lang="zh-CN" altLang="en-US" sz="4800" dirty="0"/>
              <a:t>申请专业版的</a:t>
            </a:r>
            <a:r>
              <a:rPr lang="en-US" altLang="zh-CN" sz="4800" dirty="0"/>
              <a:t>Keil</a:t>
            </a:r>
            <a:r>
              <a:rPr lang="zh-CN" altLang="en-US" sz="4800" dirty="0"/>
              <a:t>使用权</a:t>
            </a:r>
          </a:p>
        </p:txBody>
      </p:sp>
      <p:sp>
        <p:nvSpPr>
          <p:cNvPr id="8" name="矩形 7">
            <a:extLst>
              <a:ext uri="{FF2B5EF4-FFF2-40B4-BE49-F238E27FC236}">
                <a16:creationId xmlns:a16="http://schemas.microsoft.com/office/drawing/2014/main" id="{616482C1-41DF-4FBC-A255-19F6CD30FB16}"/>
              </a:ext>
            </a:extLst>
          </p:cNvPr>
          <p:cNvSpPr/>
          <p:nvPr/>
        </p:nvSpPr>
        <p:spPr>
          <a:xfrm>
            <a:off x="406836" y="1098818"/>
            <a:ext cx="9710431" cy="523220"/>
          </a:xfrm>
          <a:prstGeom prst="rect">
            <a:avLst/>
          </a:prstGeom>
        </p:spPr>
        <p:txBody>
          <a:bodyPr wrap="square">
            <a:spAutoFit/>
          </a:bodyPr>
          <a:lstStyle/>
          <a:p>
            <a:r>
              <a:rPr lang="zh-CN" altLang="en-US" sz="2800" dirty="0"/>
              <a:t>https://blog.csdn.net/qq_20250067/article/details/107619342</a:t>
            </a:r>
          </a:p>
        </p:txBody>
      </p:sp>
    </p:spTree>
    <p:extLst>
      <p:ext uri="{BB962C8B-B14F-4D97-AF65-F5344CB8AC3E}">
        <p14:creationId xmlns:p14="http://schemas.microsoft.com/office/powerpoint/2010/main" val="4188429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在这里插入图片描述">
            <a:extLst>
              <a:ext uri="{FF2B5EF4-FFF2-40B4-BE49-F238E27FC236}">
                <a16:creationId xmlns:a16="http://schemas.microsoft.com/office/drawing/2014/main" id="{EF1224CD-2040-43B8-9FFC-534805E4F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00" y="1020055"/>
            <a:ext cx="2352675" cy="4486275"/>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在这里插入图片描述">
            <a:extLst>
              <a:ext uri="{FF2B5EF4-FFF2-40B4-BE49-F238E27FC236}">
                <a16:creationId xmlns:a16="http://schemas.microsoft.com/office/drawing/2014/main" id="{D6D78A26-A516-44D5-8409-DE806D6C8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627" y="1136399"/>
            <a:ext cx="5972175" cy="463867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E91C826-634F-4F54-97C6-51633748D713}"/>
              </a:ext>
            </a:extLst>
          </p:cNvPr>
          <p:cNvSpPr txBox="1"/>
          <p:nvPr/>
        </p:nvSpPr>
        <p:spPr>
          <a:xfrm>
            <a:off x="6125835" y="182292"/>
            <a:ext cx="5479385" cy="954107"/>
          </a:xfrm>
          <a:prstGeom prst="rect">
            <a:avLst/>
          </a:prstGeom>
          <a:noFill/>
        </p:spPr>
        <p:txBody>
          <a:bodyPr wrap="none" rtlCol="0">
            <a:spAutoFit/>
          </a:bodyPr>
          <a:lstStyle/>
          <a:p>
            <a:r>
              <a:rPr lang="en-US" altLang="zh-CN" sz="2800" dirty="0"/>
              <a:t>2.</a:t>
            </a:r>
            <a:r>
              <a:rPr lang="zh-CN" altLang="en-US" sz="2800" dirty="0"/>
              <a:t>这里不是专业版的话会出现一个</a:t>
            </a:r>
            <a:endParaRPr lang="en-US" altLang="zh-CN" sz="2800" dirty="0"/>
          </a:p>
          <a:p>
            <a:r>
              <a:rPr lang="zh-CN" altLang="en-US" sz="2800" dirty="0"/>
              <a:t>获得专业版试用的的按钮</a:t>
            </a:r>
          </a:p>
        </p:txBody>
      </p:sp>
      <p:sp>
        <p:nvSpPr>
          <p:cNvPr id="6" name="文本框 5">
            <a:extLst>
              <a:ext uri="{FF2B5EF4-FFF2-40B4-BE49-F238E27FC236}">
                <a16:creationId xmlns:a16="http://schemas.microsoft.com/office/drawing/2014/main" id="{64ADAEFC-4BB9-4700-8571-AFF5C476CF34}"/>
              </a:ext>
            </a:extLst>
          </p:cNvPr>
          <p:cNvSpPr txBox="1"/>
          <p:nvPr/>
        </p:nvSpPr>
        <p:spPr>
          <a:xfrm>
            <a:off x="41069" y="235981"/>
            <a:ext cx="6213560" cy="523220"/>
          </a:xfrm>
          <a:prstGeom prst="rect">
            <a:avLst/>
          </a:prstGeom>
          <a:noFill/>
        </p:spPr>
        <p:txBody>
          <a:bodyPr wrap="none" rtlCol="0">
            <a:spAutoFit/>
          </a:bodyPr>
          <a:lstStyle/>
          <a:p>
            <a:r>
              <a:rPr lang="en-US" altLang="zh-CN" sz="2800" dirty="0"/>
              <a:t>1.</a:t>
            </a:r>
            <a:r>
              <a:rPr lang="zh-CN" altLang="en-US" sz="2800" dirty="0"/>
              <a:t>打开</a:t>
            </a:r>
            <a:r>
              <a:rPr lang="en-US" altLang="zh-CN" sz="2800" dirty="0"/>
              <a:t>Keil</a:t>
            </a:r>
            <a:r>
              <a:rPr lang="zh-CN" altLang="en-US" sz="2800" dirty="0"/>
              <a:t>的</a:t>
            </a:r>
            <a:r>
              <a:rPr lang="en-US" altLang="zh-CN" sz="2800" dirty="0" err="1"/>
              <a:t>File</a:t>
            </a:r>
            <a:r>
              <a:rPr lang="en-US" altLang="zh-CN" sz="2800" dirty="0" err="1">
                <a:sym typeface="Wingdings" panose="05000000000000000000" pitchFamily="2" charset="2"/>
              </a:rPr>
              <a:t>License</a:t>
            </a:r>
            <a:r>
              <a:rPr lang="en-US" altLang="zh-CN" sz="2800" dirty="0">
                <a:sym typeface="Wingdings" panose="05000000000000000000" pitchFamily="2" charset="2"/>
              </a:rPr>
              <a:t> Management</a:t>
            </a:r>
            <a:endParaRPr lang="zh-CN" altLang="en-US" sz="2800" dirty="0"/>
          </a:p>
        </p:txBody>
      </p:sp>
      <p:cxnSp>
        <p:nvCxnSpPr>
          <p:cNvPr id="9" name="直接箭头连接符 8">
            <a:extLst>
              <a:ext uri="{FF2B5EF4-FFF2-40B4-BE49-F238E27FC236}">
                <a16:creationId xmlns:a16="http://schemas.microsoft.com/office/drawing/2014/main" id="{6A32CEDA-F871-4CC7-9F47-9F5F964790D3}"/>
              </a:ext>
            </a:extLst>
          </p:cNvPr>
          <p:cNvCxnSpPr/>
          <p:nvPr/>
        </p:nvCxnSpPr>
        <p:spPr>
          <a:xfrm>
            <a:off x="7256497" y="1034447"/>
            <a:ext cx="1609030" cy="322763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0" name="文本框 9">
            <a:extLst>
              <a:ext uri="{FF2B5EF4-FFF2-40B4-BE49-F238E27FC236}">
                <a16:creationId xmlns:a16="http://schemas.microsoft.com/office/drawing/2014/main" id="{FE3C2900-969D-4328-8BD2-756AAA817E1B}"/>
              </a:ext>
            </a:extLst>
          </p:cNvPr>
          <p:cNvSpPr txBox="1"/>
          <p:nvPr/>
        </p:nvSpPr>
        <p:spPr>
          <a:xfrm>
            <a:off x="5749911" y="5976721"/>
            <a:ext cx="5838458" cy="523220"/>
          </a:xfrm>
          <a:prstGeom prst="rect">
            <a:avLst/>
          </a:prstGeom>
          <a:noFill/>
        </p:spPr>
        <p:txBody>
          <a:bodyPr wrap="none" rtlCol="0">
            <a:spAutoFit/>
          </a:bodyPr>
          <a:lstStyle/>
          <a:p>
            <a:r>
              <a:rPr lang="en-US" altLang="zh-CN" sz="2800" dirty="0"/>
              <a:t>3.</a:t>
            </a:r>
            <a:r>
              <a:rPr lang="zh-CN" altLang="en-US" sz="2800" dirty="0"/>
              <a:t>点击后会跳转至申请专业版的网页</a:t>
            </a:r>
          </a:p>
        </p:txBody>
      </p:sp>
    </p:spTree>
    <p:extLst>
      <p:ext uri="{BB962C8B-B14F-4D97-AF65-F5344CB8AC3E}">
        <p14:creationId xmlns:p14="http://schemas.microsoft.com/office/powerpoint/2010/main" val="264072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2B65F8E-5FC8-4CB5-A380-2B5298793DAE}"/>
              </a:ext>
            </a:extLst>
          </p:cNvPr>
          <p:cNvPicPr>
            <a:picLocks noChangeAspect="1"/>
          </p:cNvPicPr>
          <p:nvPr/>
        </p:nvPicPr>
        <p:blipFill>
          <a:blip r:embed="rId2"/>
          <a:stretch>
            <a:fillRect/>
          </a:stretch>
        </p:blipFill>
        <p:spPr>
          <a:xfrm>
            <a:off x="139227" y="738781"/>
            <a:ext cx="5241713" cy="4542566"/>
          </a:xfrm>
          <a:prstGeom prst="rect">
            <a:avLst/>
          </a:prstGeom>
        </p:spPr>
      </p:pic>
      <p:pic>
        <p:nvPicPr>
          <p:cNvPr id="6" name="图片 5">
            <a:extLst>
              <a:ext uri="{FF2B5EF4-FFF2-40B4-BE49-F238E27FC236}">
                <a16:creationId xmlns:a16="http://schemas.microsoft.com/office/drawing/2014/main" id="{DF3689D1-6738-46AA-865F-595F871B0E5B}"/>
              </a:ext>
            </a:extLst>
          </p:cNvPr>
          <p:cNvPicPr>
            <a:picLocks noChangeAspect="1"/>
          </p:cNvPicPr>
          <p:nvPr/>
        </p:nvPicPr>
        <p:blipFill>
          <a:blip r:embed="rId3"/>
          <a:stretch>
            <a:fillRect/>
          </a:stretch>
        </p:blipFill>
        <p:spPr>
          <a:xfrm>
            <a:off x="5649352" y="702738"/>
            <a:ext cx="6445581" cy="2476627"/>
          </a:xfrm>
          <a:prstGeom prst="rect">
            <a:avLst/>
          </a:prstGeom>
        </p:spPr>
      </p:pic>
      <p:sp>
        <p:nvSpPr>
          <p:cNvPr id="7" name="文本框 6">
            <a:extLst>
              <a:ext uri="{FF2B5EF4-FFF2-40B4-BE49-F238E27FC236}">
                <a16:creationId xmlns:a16="http://schemas.microsoft.com/office/drawing/2014/main" id="{87FD0A83-FD15-4E54-A0CD-E51CCE96F32C}"/>
              </a:ext>
            </a:extLst>
          </p:cNvPr>
          <p:cNvSpPr txBox="1"/>
          <p:nvPr/>
        </p:nvSpPr>
        <p:spPr>
          <a:xfrm>
            <a:off x="-28192" y="252379"/>
            <a:ext cx="5857694" cy="523220"/>
          </a:xfrm>
          <a:prstGeom prst="rect">
            <a:avLst/>
          </a:prstGeom>
          <a:noFill/>
        </p:spPr>
        <p:txBody>
          <a:bodyPr wrap="none" rtlCol="0">
            <a:spAutoFit/>
          </a:bodyPr>
          <a:lstStyle/>
          <a:p>
            <a:r>
              <a:rPr lang="en-US" altLang="zh-CN" sz="2800" dirty="0"/>
              <a:t>3.</a:t>
            </a:r>
            <a:r>
              <a:rPr lang="zh-CN" altLang="en-US" sz="2800" dirty="0"/>
              <a:t>填写信息，获得</a:t>
            </a:r>
            <a:r>
              <a:rPr lang="en-US" altLang="zh-CN" sz="2800" dirty="0"/>
              <a:t>30</a:t>
            </a:r>
            <a:r>
              <a:rPr lang="zh-CN" altLang="en-US" sz="2800" dirty="0"/>
              <a:t>天专业版使用权</a:t>
            </a:r>
          </a:p>
        </p:txBody>
      </p:sp>
      <p:sp>
        <p:nvSpPr>
          <p:cNvPr id="8" name="文本框 7">
            <a:extLst>
              <a:ext uri="{FF2B5EF4-FFF2-40B4-BE49-F238E27FC236}">
                <a16:creationId xmlns:a16="http://schemas.microsoft.com/office/drawing/2014/main" id="{6156BD9F-5FFD-4509-8FC1-9B45255EFDF2}"/>
              </a:ext>
            </a:extLst>
          </p:cNvPr>
          <p:cNvSpPr txBox="1"/>
          <p:nvPr/>
        </p:nvSpPr>
        <p:spPr>
          <a:xfrm>
            <a:off x="5782409" y="212850"/>
            <a:ext cx="3684022" cy="523220"/>
          </a:xfrm>
          <a:prstGeom prst="rect">
            <a:avLst/>
          </a:prstGeom>
          <a:noFill/>
        </p:spPr>
        <p:txBody>
          <a:bodyPr wrap="none" rtlCol="0">
            <a:spAutoFit/>
          </a:bodyPr>
          <a:lstStyle/>
          <a:p>
            <a:r>
              <a:rPr lang="en-US" altLang="zh-CN" sz="2800" dirty="0"/>
              <a:t>4.</a:t>
            </a:r>
            <a:r>
              <a:rPr lang="zh-CN" altLang="en-US" sz="2800" dirty="0"/>
              <a:t>激活码会发送至邮箱</a:t>
            </a:r>
          </a:p>
        </p:txBody>
      </p:sp>
      <p:sp>
        <p:nvSpPr>
          <p:cNvPr id="9" name="文本框 8">
            <a:extLst>
              <a:ext uri="{FF2B5EF4-FFF2-40B4-BE49-F238E27FC236}">
                <a16:creationId xmlns:a16="http://schemas.microsoft.com/office/drawing/2014/main" id="{68F5F5D1-260C-4669-8F3C-A6793AB6BE4B}"/>
              </a:ext>
            </a:extLst>
          </p:cNvPr>
          <p:cNvSpPr txBox="1"/>
          <p:nvPr/>
        </p:nvSpPr>
        <p:spPr>
          <a:xfrm>
            <a:off x="5679759" y="3010064"/>
            <a:ext cx="3684022" cy="523220"/>
          </a:xfrm>
          <a:prstGeom prst="rect">
            <a:avLst/>
          </a:prstGeom>
          <a:noFill/>
        </p:spPr>
        <p:txBody>
          <a:bodyPr wrap="none" rtlCol="0">
            <a:spAutoFit/>
          </a:bodyPr>
          <a:lstStyle/>
          <a:p>
            <a:r>
              <a:rPr lang="en-US" altLang="zh-CN" sz="2800" dirty="0"/>
              <a:t>5.</a:t>
            </a:r>
            <a:r>
              <a:rPr lang="zh-CN" altLang="en-US" sz="2800" dirty="0"/>
              <a:t>使用激活码进行激活</a:t>
            </a:r>
          </a:p>
        </p:txBody>
      </p:sp>
      <p:pic>
        <p:nvPicPr>
          <p:cNvPr id="10" name="图片 9">
            <a:extLst>
              <a:ext uri="{FF2B5EF4-FFF2-40B4-BE49-F238E27FC236}">
                <a16:creationId xmlns:a16="http://schemas.microsoft.com/office/drawing/2014/main" id="{CA8F8610-FC13-478F-A1BB-5F11F0A19D9B}"/>
              </a:ext>
            </a:extLst>
          </p:cNvPr>
          <p:cNvPicPr>
            <a:picLocks noChangeAspect="1"/>
          </p:cNvPicPr>
          <p:nvPr/>
        </p:nvPicPr>
        <p:blipFill>
          <a:blip r:embed="rId4"/>
          <a:stretch>
            <a:fillRect/>
          </a:stretch>
        </p:blipFill>
        <p:spPr>
          <a:xfrm>
            <a:off x="5707231" y="3483588"/>
            <a:ext cx="4703759" cy="3595517"/>
          </a:xfrm>
          <a:prstGeom prst="rect">
            <a:avLst/>
          </a:prstGeom>
        </p:spPr>
      </p:pic>
    </p:spTree>
    <p:extLst>
      <p:ext uri="{BB962C8B-B14F-4D97-AF65-F5344CB8AC3E}">
        <p14:creationId xmlns:p14="http://schemas.microsoft.com/office/powerpoint/2010/main" val="1254448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01D126-BA0C-4021-A5C1-BD66C3594908}"/>
              </a:ext>
            </a:extLst>
          </p:cNvPr>
          <p:cNvSpPr txBox="1"/>
          <p:nvPr/>
        </p:nvSpPr>
        <p:spPr>
          <a:xfrm>
            <a:off x="278638" y="65450"/>
            <a:ext cx="4761240" cy="523220"/>
          </a:xfrm>
          <a:prstGeom prst="rect">
            <a:avLst/>
          </a:prstGeom>
          <a:noFill/>
        </p:spPr>
        <p:txBody>
          <a:bodyPr wrap="none" rtlCol="0">
            <a:spAutoFit/>
          </a:bodyPr>
          <a:lstStyle/>
          <a:p>
            <a:r>
              <a:rPr lang="en-US" altLang="zh-CN" sz="2800" dirty="0"/>
              <a:t>6.</a:t>
            </a:r>
            <a:r>
              <a:rPr lang="zh-CN" altLang="en-US" sz="2800" dirty="0"/>
              <a:t>重新进行编译即可编译成功</a:t>
            </a:r>
          </a:p>
        </p:txBody>
      </p:sp>
      <p:pic>
        <p:nvPicPr>
          <p:cNvPr id="5" name="图片 4">
            <a:extLst>
              <a:ext uri="{FF2B5EF4-FFF2-40B4-BE49-F238E27FC236}">
                <a16:creationId xmlns:a16="http://schemas.microsoft.com/office/drawing/2014/main" id="{65DD95A6-62A3-4B46-9052-4BFC29D3426B}"/>
              </a:ext>
            </a:extLst>
          </p:cNvPr>
          <p:cNvPicPr>
            <a:picLocks noChangeAspect="1"/>
          </p:cNvPicPr>
          <p:nvPr/>
        </p:nvPicPr>
        <p:blipFill>
          <a:blip r:embed="rId2"/>
          <a:stretch>
            <a:fillRect/>
          </a:stretch>
        </p:blipFill>
        <p:spPr>
          <a:xfrm>
            <a:off x="406170" y="588670"/>
            <a:ext cx="6374813" cy="6683362"/>
          </a:xfrm>
          <a:prstGeom prst="rect">
            <a:avLst/>
          </a:prstGeom>
        </p:spPr>
      </p:pic>
    </p:spTree>
    <p:extLst>
      <p:ext uri="{BB962C8B-B14F-4D97-AF65-F5344CB8AC3E}">
        <p14:creationId xmlns:p14="http://schemas.microsoft.com/office/powerpoint/2010/main" val="22583219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F47720-3377-4290-8B91-3139060F511C}"/>
              </a:ext>
            </a:extLst>
          </p:cNvPr>
          <p:cNvSpPr txBox="1"/>
          <p:nvPr/>
        </p:nvSpPr>
        <p:spPr>
          <a:xfrm>
            <a:off x="502332" y="635764"/>
            <a:ext cx="8040984" cy="707886"/>
          </a:xfrm>
          <a:prstGeom prst="rect">
            <a:avLst/>
          </a:prstGeom>
          <a:noFill/>
        </p:spPr>
        <p:txBody>
          <a:bodyPr wrap="none" rtlCol="0">
            <a:spAutoFit/>
          </a:bodyPr>
          <a:lstStyle/>
          <a:p>
            <a:r>
              <a:rPr lang="zh-CN" altLang="en-US" sz="4000" dirty="0"/>
              <a:t>编译完成后进行</a:t>
            </a:r>
            <a:r>
              <a:rPr lang="en-US" altLang="zh-CN" sz="4000" dirty="0"/>
              <a:t>debug</a:t>
            </a:r>
            <a:r>
              <a:rPr lang="zh-CN" altLang="en-US" sz="4000" dirty="0"/>
              <a:t>，出现错误</a:t>
            </a:r>
            <a:r>
              <a:rPr lang="en-US" altLang="zh-CN" sz="4000" dirty="0"/>
              <a:t>3</a:t>
            </a:r>
            <a:endParaRPr lang="zh-CN" altLang="en-US" sz="4000" dirty="0"/>
          </a:p>
        </p:txBody>
      </p:sp>
      <p:pic>
        <p:nvPicPr>
          <p:cNvPr id="5" name="图片 4">
            <a:extLst>
              <a:ext uri="{FF2B5EF4-FFF2-40B4-BE49-F238E27FC236}">
                <a16:creationId xmlns:a16="http://schemas.microsoft.com/office/drawing/2014/main" id="{6A13AEB9-FFBE-4E3E-AD1F-5CBACD421AAB}"/>
              </a:ext>
            </a:extLst>
          </p:cNvPr>
          <p:cNvPicPr>
            <a:picLocks noChangeAspect="1"/>
          </p:cNvPicPr>
          <p:nvPr/>
        </p:nvPicPr>
        <p:blipFill>
          <a:blip r:embed="rId2"/>
          <a:stretch>
            <a:fillRect/>
          </a:stretch>
        </p:blipFill>
        <p:spPr>
          <a:xfrm>
            <a:off x="443464" y="1698331"/>
            <a:ext cx="11208268" cy="4604096"/>
          </a:xfrm>
          <a:prstGeom prst="rect">
            <a:avLst/>
          </a:prstGeom>
        </p:spPr>
      </p:pic>
    </p:spTree>
    <p:extLst>
      <p:ext uri="{BB962C8B-B14F-4D97-AF65-F5344CB8AC3E}">
        <p14:creationId xmlns:p14="http://schemas.microsoft.com/office/powerpoint/2010/main" val="978751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043B6B-A02B-4253-9182-157936FE8C6F}"/>
              </a:ext>
            </a:extLst>
          </p:cNvPr>
          <p:cNvSpPr>
            <a:spLocks noGrp="1"/>
          </p:cNvSpPr>
          <p:nvPr>
            <p:ph idx="1"/>
          </p:nvPr>
        </p:nvSpPr>
        <p:spPr>
          <a:xfrm>
            <a:off x="806804" y="985790"/>
            <a:ext cx="10515600" cy="4351338"/>
          </a:xfrm>
        </p:spPr>
        <p:txBody>
          <a:bodyPr>
            <a:normAutofit/>
          </a:bodyPr>
          <a:lstStyle/>
          <a:p>
            <a:pPr marL="0" indent="0">
              <a:buNone/>
            </a:pPr>
            <a:r>
              <a:rPr lang="zh-CN" altLang="en-US" sz="4000" dirty="0"/>
              <a:t>任务状态</a:t>
            </a:r>
            <a:endParaRPr lang="en-US" altLang="zh-CN" sz="4000" dirty="0"/>
          </a:p>
          <a:p>
            <a:pPr marL="0" indent="0">
              <a:buNone/>
            </a:pPr>
            <a:r>
              <a:rPr lang="zh-CN" altLang="en-US" sz="4000" dirty="0"/>
              <a:t>任务优先级</a:t>
            </a:r>
            <a:endParaRPr lang="en-US" altLang="zh-CN" sz="4000" dirty="0"/>
          </a:p>
          <a:p>
            <a:pPr marL="0" indent="0">
              <a:buNone/>
            </a:pPr>
            <a:r>
              <a:rPr lang="en-US" altLang="zh-CN" sz="4000" dirty="0"/>
              <a:t>TCB</a:t>
            </a:r>
            <a:r>
              <a:rPr lang="zh-CN" altLang="en-US" sz="4000" dirty="0"/>
              <a:t>数据结构</a:t>
            </a:r>
            <a:endParaRPr lang="en-US" altLang="zh-CN" sz="4000" dirty="0"/>
          </a:p>
          <a:p>
            <a:pPr marL="0" indent="0">
              <a:buNone/>
            </a:pPr>
            <a:r>
              <a:rPr lang="zh-CN" altLang="en-US" sz="4000" dirty="0"/>
              <a:t>任务创建与删除</a:t>
            </a:r>
            <a:endParaRPr lang="en-US" altLang="zh-CN" sz="4000" dirty="0"/>
          </a:p>
          <a:p>
            <a:pPr marL="0" indent="0">
              <a:buNone/>
            </a:pPr>
            <a:r>
              <a:rPr lang="zh-CN" altLang="en-US" sz="4000" dirty="0"/>
              <a:t>任务调度算法</a:t>
            </a:r>
          </a:p>
        </p:txBody>
      </p:sp>
    </p:spTree>
    <p:extLst>
      <p:ext uri="{BB962C8B-B14F-4D97-AF65-F5344CB8AC3E}">
        <p14:creationId xmlns:p14="http://schemas.microsoft.com/office/powerpoint/2010/main" val="2292542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DB3B426-C5CA-497B-8E11-16992BDFCD5D}"/>
              </a:ext>
            </a:extLst>
          </p:cNvPr>
          <p:cNvPicPr>
            <a:picLocks noChangeAspect="1"/>
          </p:cNvPicPr>
          <p:nvPr/>
        </p:nvPicPr>
        <p:blipFill>
          <a:blip r:embed="rId2"/>
          <a:stretch>
            <a:fillRect/>
          </a:stretch>
        </p:blipFill>
        <p:spPr>
          <a:xfrm>
            <a:off x="1296744" y="729950"/>
            <a:ext cx="7634563" cy="5738131"/>
          </a:xfrm>
          <a:prstGeom prst="rect">
            <a:avLst/>
          </a:prstGeom>
        </p:spPr>
      </p:pic>
      <p:sp>
        <p:nvSpPr>
          <p:cNvPr id="7" name="矩形 6">
            <a:extLst>
              <a:ext uri="{FF2B5EF4-FFF2-40B4-BE49-F238E27FC236}">
                <a16:creationId xmlns:a16="http://schemas.microsoft.com/office/drawing/2014/main" id="{8225CA12-B817-4B12-BEA5-C3FE19C6E310}"/>
              </a:ext>
            </a:extLst>
          </p:cNvPr>
          <p:cNvSpPr/>
          <p:nvPr/>
        </p:nvSpPr>
        <p:spPr>
          <a:xfrm>
            <a:off x="1354780" y="147931"/>
            <a:ext cx="5181227" cy="369332"/>
          </a:xfrm>
          <a:prstGeom prst="rect">
            <a:avLst/>
          </a:prstGeom>
        </p:spPr>
        <p:txBody>
          <a:bodyPr wrap="none">
            <a:spAutoFit/>
          </a:bodyPr>
          <a:lstStyle/>
          <a:p>
            <a:r>
              <a:rPr lang="zh-CN" altLang="en-US" dirty="0"/>
              <a:t>https://www.youtube.com/watch?v=Rym2dvAeIPU</a:t>
            </a:r>
          </a:p>
        </p:txBody>
      </p:sp>
    </p:spTree>
    <p:extLst>
      <p:ext uri="{BB962C8B-B14F-4D97-AF65-F5344CB8AC3E}">
        <p14:creationId xmlns:p14="http://schemas.microsoft.com/office/powerpoint/2010/main" val="4279209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RTOS 模拟器运行第1个程序">
            <a:extLst>
              <a:ext uri="{FF2B5EF4-FFF2-40B4-BE49-F238E27FC236}">
                <a16:creationId xmlns:a16="http://schemas.microsoft.com/office/drawing/2014/main" id="{0A7044EC-A7F9-414B-AB1D-D6EED41DD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89" y="526982"/>
            <a:ext cx="7523834" cy="386184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BEB32ACB-06CC-4F0A-A4DB-E7D4BCDB050D}"/>
              </a:ext>
            </a:extLst>
          </p:cNvPr>
          <p:cNvPicPr>
            <a:picLocks noChangeAspect="1"/>
          </p:cNvPicPr>
          <p:nvPr/>
        </p:nvPicPr>
        <p:blipFill>
          <a:blip r:embed="rId3"/>
          <a:stretch>
            <a:fillRect/>
          </a:stretch>
        </p:blipFill>
        <p:spPr>
          <a:xfrm>
            <a:off x="256707" y="5049993"/>
            <a:ext cx="10236999" cy="1765000"/>
          </a:xfrm>
          <a:prstGeom prst="rect">
            <a:avLst/>
          </a:prstGeom>
        </p:spPr>
      </p:pic>
      <p:sp>
        <p:nvSpPr>
          <p:cNvPr id="5" name="文本框 4">
            <a:extLst>
              <a:ext uri="{FF2B5EF4-FFF2-40B4-BE49-F238E27FC236}">
                <a16:creationId xmlns:a16="http://schemas.microsoft.com/office/drawing/2014/main" id="{DE0D5E94-DE16-4A90-9732-1DB5E4F983FA}"/>
              </a:ext>
            </a:extLst>
          </p:cNvPr>
          <p:cNvSpPr txBox="1"/>
          <p:nvPr/>
        </p:nvSpPr>
        <p:spPr>
          <a:xfrm>
            <a:off x="6836416" y="4230684"/>
            <a:ext cx="4288353" cy="2554545"/>
          </a:xfrm>
          <a:prstGeom prst="rect">
            <a:avLst/>
          </a:prstGeom>
          <a:noFill/>
        </p:spPr>
        <p:txBody>
          <a:bodyPr wrap="none" rtlCol="0">
            <a:spAutoFit/>
          </a:bodyPr>
          <a:lstStyle/>
          <a:p>
            <a:r>
              <a:rPr lang="zh-CN" altLang="en-US" sz="4000" dirty="0"/>
              <a:t>能够运行</a:t>
            </a:r>
            <a:endParaRPr lang="en-US" altLang="zh-CN" sz="4000" dirty="0"/>
          </a:p>
          <a:p>
            <a:r>
              <a:rPr lang="zh-CN" altLang="en-US" sz="4000" dirty="0"/>
              <a:t>然而并无输出</a:t>
            </a:r>
            <a:endParaRPr lang="en-US" altLang="zh-CN" sz="4000" dirty="0"/>
          </a:p>
          <a:p>
            <a:r>
              <a:rPr lang="zh-CN" altLang="en-US" sz="4000" dirty="0"/>
              <a:t>因此转换问题思路</a:t>
            </a:r>
            <a:endParaRPr lang="en-US" altLang="zh-CN" sz="4000" dirty="0"/>
          </a:p>
          <a:p>
            <a:r>
              <a:rPr lang="zh-CN" altLang="en-US" sz="4000" dirty="0"/>
              <a:t>换一个</a:t>
            </a:r>
            <a:r>
              <a:rPr lang="en-US" altLang="zh-CN" sz="4000" dirty="0"/>
              <a:t>Demo</a:t>
            </a:r>
            <a:r>
              <a:rPr lang="zh-CN" altLang="en-US" sz="4000" dirty="0"/>
              <a:t>运行</a:t>
            </a:r>
          </a:p>
        </p:txBody>
      </p:sp>
      <p:sp>
        <p:nvSpPr>
          <p:cNvPr id="6" name="文本框 5">
            <a:extLst>
              <a:ext uri="{FF2B5EF4-FFF2-40B4-BE49-F238E27FC236}">
                <a16:creationId xmlns:a16="http://schemas.microsoft.com/office/drawing/2014/main" id="{0B9A9B18-8F82-4848-8543-50E54B2C8E21}"/>
              </a:ext>
            </a:extLst>
          </p:cNvPr>
          <p:cNvSpPr txBox="1"/>
          <p:nvPr/>
        </p:nvSpPr>
        <p:spPr>
          <a:xfrm>
            <a:off x="256707" y="43007"/>
            <a:ext cx="2314059" cy="523220"/>
          </a:xfrm>
          <a:prstGeom prst="rect">
            <a:avLst/>
          </a:prstGeom>
          <a:noFill/>
        </p:spPr>
        <p:txBody>
          <a:bodyPr wrap="square" rtlCol="0">
            <a:spAutoFit/>
          </a:bodyPr>
          <a:lstStyle/>
          <a:p>
            <a:r>
              <a:rPr lang="zh-CN" altLang="en-US" sz="2800" dirty="0"/>
              <a:t>理论输出</a:t>
            </a:r>
          </a:p>
        </p:txBody>
      </p:sp>
      <p:sp>
        <p:nvSpPr>
          <p:cNvPr id="7" name="文本框 6">
            <a:extLst>
              <a:ext uri="{FF2B5EF4-FFF2-40B4-BE49-F238E27FC236}">
                <a16:creationId xmlns:a16="http://schemas.microsoft.com/office/drawing/2014/main" id="{D6DC6285-85D6-4817-8763-FFCBE3113F12}"/>
              </a:ext>
            </a:extLst>
          </p:cNvPr>
          <p:cNvSpPr txBox="1"/>
          <p:nvPr/>
        </p:nvSpPr>
        <p:spPr>
          <a:xfrm>
            <a:off x="256752" y="4497009"/>
            <a:ext cx="1620957" cy="523220"/>
          </a:xfrm>
          <a:prstGeom prst="rect">
            <a:avLst/>
          </a:prstGeom>
          <a:noFill/>
        </p:spPr>
        <p:txBody>
          <a:bodyPr wrap="none" rtlCol="0">
            <a:spAutoFit/>
          </a:bodyPr>
          <a:lstStyle/>
          <a:p>
            <a:r>
              <a:rPr lang="zh-CN" altLang="en-US" sz="2800" dirty="0"/>
              <a:t>实际情况</a:t>
            </a:r>
          </a:p>
        </p:txBody>
      </p:sp>
    </p:spTree>
    <p:extLst>
      <p:ext uri="{BB962C8B-B14F-4D97-AF65-F5344CB8AC3E}">
        <p14:creationId xmlns:p14="http://schemas.microsoft.com/office/powerpoint/2010/main" val="848799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867717B-C8FD-4D73-9187-2DCC06FDA348}"/>
              </a:ext>
            </a:extLst>
          </p:cNvPr>
          <p:cNvSpPr/>
          <p:nvPr/>
        </p:nvSpPr>
        <p:spPr>
          <a:xfrm>
            <a:off x="298667" y="390871"/>
            <a:ext cx="9616735" cy="1077218"/>
          </a:xfrm>
          <a:prstGeom prst="rect">
            <a:avLst/>
          </a:prstGeom>
        </p:spPr>
        <p:txBody>
          <a:bodyPr wrap="none">
            <a:spAutoFit/>
          </a:bodyPr>
          <a:lstStyle/>
          <a:p>
            <a:r>
              <a:rPr lang="zh-CN" altLang="en-US" sz="3200" dirty="0"/>
              <a:t>参考资料</a:t>
            </a:r>
            <a:endParaRPr lang="en-US" altLang="zh-CN" sz="3200" dirty="0"/>
          </a:p>
          <a:p>
            <a:r>
              <a:rPr lang="zh-CN" altLang="en-US" sz="3200" dirty="0"/>
              <a:t>https://www.freertos.org/simple-freertos-demos.html</a:t>
            </a:r>
          </a:p>
        </p:txBody>
      </p:sp>
      <p:pic>
        <p:nvPicPr>
          <p:cNvPr id="6" name="图片 5">
            <a:extLst>
              <a:ext uri="{FF2B5EF4-FFF2-40B4-BE49-F238E27FC236}">
                <a16:creationId xmlns:a16="http://schemas.microsoft.com/office/drawing/2014/main" id="{35BEC512-43CB-459D-9FAF-925E26A0DA6D}"/>
              </a:ext>
            </a:extLst>
          </p:cNvPr>
          <p:cNvPicPr>
            <a:picLocks noChangeAspect="1"/>
          </p:cNvPicPr>
          <p:nvPr/>
        </p:nvPicPr>
        <p:blipFill>
          <a:blip r:embed="rId2"/>
          <a:stretch>
            <a:fillRect/>
          </a:stretch>
        </p:blipFill>
        <p:spPr>
          <a:xfrm>
            <a:off x="390539" y="1468089"/>
            <a:ext cx="9726727" cy="5166094"/>
          </a:xfrm>
          <a:prstGeom prst="rect">
            <a:avLst/>
          </a:prstGeom>
        </p:spPr>
      </p:pic>
    </p:spTree>
    <p:extLst>
      <p:ext uri="{BB962C8B-B14F-4D97-AF65-F5344CB8AC3E}">
        <p14:creationId xmlns:p14="http://schemas.microsoft.com/office/powerpoint/2010/main" val="497308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B10B78C-D22D-4B32-952D-D7E09FE5DC04}"/>
              </a:ext>
            </a:extLst>
          </p:cNvPr>
          <p:cNvPicPr>
            <a:picLocks noChangeAspect="1"/>
          </p:cNvPicPr>
          <p:nvPr/>
        </p:nvPicPr>
        <p:blipFill>
          <a:blip r:embed="rId2"/>
          <a:stretch>
            <a:fillRect/>
          </a:stretch>
        </p:blipFill>
        <p:spPr>
          <a:xfrm>
            <a:off x="167734" y="961494"/>
            <a:ext cx="11856532" cy="5566851"/>
          </a:xfrm>
          <a:prstGeom prst="rect">
            <a:avLst/>
          </a:prstGeom>
        </p:spPr>
      </p:pic>
      <p:sp>
        <p:nvSpPr>
          <p:cNvPr id="5" name="文本框 4">
            <a:extLst>
              <a:ext uri="{FF2B5EF4-FFF2-40B4-BE49-F238E27FC236}">
                <a16:creationId xmlns:a16="http://schemas.microsoft.com/office/drawing/2014/main" id="{D798976F-029A-45C2-A805-963CE6524041}"/>
              </a:ext>
            </a:extLst>
          </p:cNvPr>
          <p:cNvSpPr txBox="1"/>
          <p:nvPr/>
        </p:nvSpPr>
        <p:spPr>
          <a:xfrm>
            <a:off x="423842" y="302184"/>
            <a:ext cx="8024954" cy="523220"/>
          </a:xfrm>
          <a:prstGeom prst="rect">
            <a:avLst/>
          </a:prstGeom>
          <a:noFill/>
        </p:spPr>
        <p:txBody>
          <a:bodyPr wrap="none" rtlCol="0">
            <a:spAutoFit/>
          </a:bodyPr>
          <a:lstStyle/>
          <a:p>
            <a:r>
              <a:rPr lang="zh-CN" altLang="en-US" sz="2800" dirty="0"/>
              <a:t>使用</a:t>
            </a:r>
            <a:r>
              <a:rPr lang="en-US" altLang="zh-CN" sz="2800" dirty="0"/>
              <a:t>visual studio</a:t>
            </a:r>
            <a:r>
              <a:rPr lang="zh-CN" altLang="en-US" sz="2800" dirty="0"/>
              <a:t>打开</a:t>
            </a:r>
            <a:r>
              <a:rPr lang="en-US" altLang="zh-CN" sz="2800" dirty="0"/>
              <a:t>demo</a:t>
            </a:r>
            <a:r>
              <a:rPr lang="zh-CN" altLang="en-US" sz="2800" dirty="0"/>
              <a:t>里的</a:t>
            </a:r>
            <a:r>
              <a:rPr lang="en-US" altLang="zh-CN" sz="2800" dirty="0"/>
              <a:t>WIN32-MSVC</a:t>
            </a:r>
            <a:r>
              <a:rPr lang="zh-CN" altLang="en-US" sz="2800" dirty="0"/>
              <a:t>工程</a:t>
            </a:r>
          </a:p>
        </p:txBody>
      </p:sp>
    </p:spTree>
    <p:extLst>
      <p:ext uri="{BB962C8B-B14F-4D97-AF65-F5344CB8AC3E}">
        <p14:creationId xmlns:p14="http://schemas.microsoft.com/office/powerpoint/2010/main" val="1655716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49546F-32CE-40B0-A4A6-C286C4F30218}"/>
              </a:ext>
            </a:extLst>
          </p:cNvPr>
          <p:cNvPicPr>
            <a:picLocks noChangeAspect="1"/>
          </p:cNvPicPr>
          <p:nvPr/>
        </p:nvPicPr>
        <p:blipFill>
          <a:blip r:embed="rId2"/>
          <a:stretch>
            <a:fillRect/>
          </a:stretch>
        </p:blipFill>
        <p:spPr>
          <a:xfrm>
            <a:off x="297572" y="0"/>
            <a:ext cx="8622734" cy="5389209"/>
          </a:xfrm>
          <a:prstGeom prst="rect">
            <a:avLst/>
          </a:prstGeom>
        </p:spPr>
      </p:pic>
      <p:pic>
        <p:nvPicPr>
          <p:cNvPr id="6" name="图片 5">
            <a:extLst>
              <a:ext uri="{FF2B5EF4-FFF2-40B4-BE49-F238E27FC236}">
                <a16:creationId xmlns:a16="http://schemas.microsoft.com/office/drawing/2014/main" id="{1232FC62-7A9A-4231-B7FB-B00E7E8F53BC}"/>
              </a:ext>
            </a:extLst>
          </p:cNvPr>
          <p:cNvPicPr>
            <a:picLocks noChangeAspect="1"/>
          </p:cNvPicPr>
          <p:nvPr/>
        </p:nvPicPr>
        <p:blipFill>
          <a:blip r:embed="rId3"/>
          <a:stretch>
            <a:fillRect/>
          </a:stretch>
        </p:blipFill>
        <p:spPr>
          <a:xfrm>
            <a:off x="420793" y="5448501"/>
            <a:ext cx="7279004" cy="1255311"/>
          </a:xfrm>
          <a:prstGeom prst="rect">
            <a:avLst/>
          </a:prstGeom>
        </p:spPr>
      </p:pic>
    </p:spTree>
    <p:extLst>
      <p:ext uri="{BB962C8B-B14F-4D97-AF65-F5344CB8AC3E}">
        <p14:creationId xmlns:p14="http://schemas.microsoft.com/office/powerpoint/2010/main" val="33346629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B147891-53C4-4B9F-9EA6-547BD6A30F62}"/>
              </a:ext>
            </a:extLst>
          </p:cNvPr>
          <p:cNvPicPr>
            <a:picLocks noChangeAspect="1"/>
          </p:cNvPicPr>
          <p:nvPr/>
        </p:nvPicPr>
        <p:blipFill>
          <a:blip r:embed="rId2"/>
          <a:stretch>
            <a:fillRect/>
          </a:stretch>
        </p:blipFill>
        <p:spPr>
          <a:xfrm>
            <a:off x="318992" y="762165"/>
            <a:ext cx="10963841" cy="5860890"/>
          </a:xfrm>
          <a:prstGeom prst="rect">
            <a:avLst/>
          </a:prstGeom>
        </p:spPr>
      </p:pic>
      <p:sp>
        <p:nvSpPr>
          <p:cNvPr id="2" name="文本框 1">
            <a:extLst>
              <a:ext uri="{FF2B5EF4-FFF2-40B4-BE49-F238E27FC236}">
                <a16:creationId xmlns:a16="http://schemas.microsoft.com/office/drawing/2014/main" id="{60464973-F93D-4CBC-A543-E56C24FFC7A2}"/>
              </a:ext>
            </a:extLst>
          </p:cNvPr>
          <p:cNvSpPr txBox="1"/>
          <p:nvPr/>
        </p:nvSpPr>
        <p:spPr>
          <a:xfrm>
            <a:off x="368900" y="54279"/>
            <a:ext cx="2236510" cy="707886"/>
          </a:xfrm>
          <a:prstGeom prst="rect">
            <a:avLst/>
          </a:prstGeom>
          <a:noFill/>
        </p:spPr>
        <p:txBody>
          <a:bodyPr wrap="none" rtlCol="0">
            <a:spAutoFit/>
          </a:bodyPr>
          <a:lstStyle/>
          <a:p>
            <a:r>
              <a:rPr lang="zh-CN" altLang="en-US" sz="4000" dirty="0"/>
              <a:t>运行成功</a:t>
            </a:r>
          </a:p>
        </p:txBody>
      </p:sp>
    </p:spTree>
    <p:extLst>
      <p:ext uri="{BB962C8B-B14F-4D97-AF65-F5344CB8AC3E}">
        <p14:creationId xmlns:p14="http://schemas.microsoft.com/office/powerpoint/2010/main" val="1086498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DCDEA45-9B10-4083-869A-63126F46B73B}"/>
              </a:ext>
            </a:extLst>
          </p:cNvPr>
          <p:cNvSpPr txBox="1"/>
          <p:nvPr/>
        </p:nvSpPr>
        <p:spPr>
          <a:xfrm>
            <a:off x="388522" y="251166"/>
            <a:ext cx="1569660" cy="369332"/>
          </a:xfrm>
          <a:prstGeom prst="rect">
            <a:avLst/>
          </a:prstGeom>
          <a:noFill/>
        </p:spPr>
        <p:txBody>
          <a:bodyPr wrap="none" rtlCol="0">
            <a:spAutoFit/>
          </a:bodyPr>
          <a:lstStyle/>
          <a:p>
            <a:r>
              <a:rPr lang="zh-CN" altLang="en-US" dirty="0"/>
              <a:t>工程标准参考</a:t>
            </a:r>
          </a:p>
        </p:txBody>
      </p:sp>
      <p:pic>
        <p:nvPicPr>
          <p:cNvPr id="5" name="图片 4">
            <a:extLst>
              <a:ext uri="{FF2B5EF4-FFF2-40B4-BE49-F238E27FC236}">
                <a16:creationId xmlns:a16="http://schemas.microsoft.com/office/drawing/2014/main" id="{6D2EEEFC-E205-4E99-8D0C-3D53F0918F8F}"/>
              </a:ext>
            </a:extLst>
          </p:cNvPr>
          <p:cNvPicPr>
            <a:picLocks noChangeAspect="1"/>
          </p:cNvPicPr>
          <p:nvPr/>
        </p:nvPicPr>
        <p:blipFill>
          <a:blip r:embed="rId2"/>
          <a:stretch>
            <a:fillRect/>
          </a:stretch>
        </p:blipFill>
        <p:spPr>
          <a:xfrm>
            <a:off x="1879055" y="775839"/>
            <a:ext cx="7512186" cy="5653687"/>
          </a:xfrm>
          <a:prstGeom prst="rect">
            <a:avLst/>
          </a:prstGeom>
        </p:spPr>
      </p:pic>
      <p:sp>
        <p:nvSpPr>
          <p:cNvPr id="6" name="矩形 5">
            <a:extLst>
              <a:ext uri="{FF2B5EF4-FFF2-40B4-BE49-F238E27FC236}">
                <a16:creationId xmlns:a16="http://schemas.microsoft.com/office/drawing/2014/main" id="{C4FB9990-48F8-44B0-9197-C762C5B1AEB5}"/>
              </a:ext>
            </a:extLst>
          </p:cNvPr>
          <p:cNvSpPr/>
          <p:nvPr/>
        </p:nvSpPr>
        <p:spPr>
          <a:xfrm>
            <a:off x="1958182" y="251166"/>
            <a:ext cx="9494968" cy="369332"/>
          </a:xfrm>
          <a:prstGeom prst="rect">
            <a:avLst/>
          </a:prstGeom>
        </p:spPr>
        <p:txBody>
          <a:bodyPr wrap="square">
            <a:spAutoFit/>
          </a:bodyPr>
          <a:lstStyle/>
          <a:p>
            <a:r>
              <a:rPr lang="zh-CN" altLang="en-US" dirty="0"/>
              <a:t>161204_Mastering_the_FreeRTOS_Real_Time_Kernel-A_Hands-On_Tutorial_Guide.pdf</a:t>
            </a:r>
          </a:p>
        </p:txBody>
      </p:sp>
    </p:spTree>
    <p:extLst>
      <p:ext uri="{BB962C8B-B14F-4D97-AF65-F5344CB8AC3E}">
        <p14:creationId xmlns:p14="http://schemas.microsoft.com/office/powerpoint/2010/main" val="38171006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9D33E9E-EEE8-4737-8194-7D301705C882}"/>
              </a:ext>
            </a:extLst>
          </p:cNvPr>
          <p:cNvPicPr>
            <a:picLocks noChangeAspect="1"/>
          </p:cNvPicPr>
          <p:nvPr/>
        </p:nvPicPr>
        <p:blipFill>
          <a:blip r:embed="rId3"/>
          <a:stretch>
            <a:fillRect/>
          </a:stretch>
        </p:blipFill>
        <p:spPr>
          <a:xfrm>
            <a:off x="90261" y="508983"/>
            <a:ext cx="11620338" cy="3937940"/>
          </a:xfrm>
          <a:prstGeom prst="rect">
            <a:avLst/>
          </a:prstGeom>
        </p:spPr>
      </p:pic>
      <p:sp>
        <p:nvSpPr>
          <p:cNvPr id="5" name="矩形 4">
            <a:extLst>
              <a:ext uri="{FF2B5EF4-FFF2-40B4-BE49-F238E27FC236}">
                <a16:creationId xmlns:a16="http://schemas.microsoft.com/office/drawing/2014/main" id="{2C21D626-B2B7-4B4F-B813-FB7CAC946D54}"/>
              </a:ext>
            </a:extLst>
          </p:cNvPr>
          <p:cNvSpPr/>
          <p:nvPr/>
        </p:nvSpPr>
        <p:spPr>
          <a:xfrm>
            <a:off x="331810" y="446191"/>
            <a:ext cx="5963492" cy="369332"/>
          </a:xfrm>
          <a:prstGeom prst="rect">
            <a:avLst/>
          </a:prstGeom>
        </p:spPr>
        <p:txBody>
          <a:bodyPr wrap="none">
            <a:spAutoFit/>
          </a:bodyPr>
          <a:lstStyle/>
          <a:p>
            <a:r>
              <a:rPr lang="zh-CN" altLang="en-US" dirty="0"/>
              <a:t>https://www.freertos.org/Documentation/RTOS_book.html</a:t>
            </a:r>
          </a:p>
        </p:txBody>
      </p:sp>
      <p:sp>
        <p:nvSpPr>
          <p:cNvPr id="6" name="文本框 5">
            <a:extLst>
              <a:ext uri="{FF2B5EF4-FFF2-40B4-BE49-F238E27FC236}">
                <a16:creationId xmlns:a16="http://schemas.microsoft.com/office/drawing/2014/main" id="{9B1B3BC1-BA7F-4128-91A6-478C2FDD4E45}"/>
              </a:ext>
            </a:extLst>
          </p:cNvPr>
          <p:cNvSpPr txBox="1"/>
          <p:nvPr/>
        </p:nvSpPr>
        <p:spPr>
          <a:xfrm>
            <a:off x="400294" y="4618112"/>
            <a:ext cx="9446184" cy="954107"/>
          </a:xfrm>
          <a:prstGeom prst="rect">
            <a:avLst/>
          </a:prstGeom>
          <a:noFill/>
        </p:spPr>
        <p:txBody>
          <a:bodyPr wrap="square" rtlCol="0">
            <a:spAutoFit/>
          </a:bodyPr>
          <a:lstStyle/>
          <a:p>
            <a:r>
              <a:rPr lang="zh-CN" altLang="en-US" sz="2800" dirty="0"/>
              <a:t>第一本书讲解了</a:t>
            </a:r>
            <a:r>
              <a:rPr lang="en-US" altLang="zh-CN" sz="2800" dirty="0"/>
              <a:t>FreeRTOS</a:t>
            </a:r>
            <a:r>
              <a:rPr lang="zh-CN" altLang="en-US" sz="2800" dirty="0"/>
              <a:t>的内部实现</a:t>
            </a:r>
            <a:endParaRPr lang="en-US" altLang="zh-CN" sz="2800" dirty="0"/>
          </a:p>
          <a:p>
            <a:r>
              <a:rPr lang="zh-CN" altLang="en-US" sz="2800" dirty="0"/>
              <a:t>第二本书是</a:t>
            </a:r>
            <a:r>
              <a:rPr lang="en-US" altLang="zh-CN" sz="2800" dirty="0"/>
              <a:t>FreeRTOS</a:t>
            </a:r>
            <a:r>
              <a:rPr lang="zh-CN" altLang="en-US" sz="2800" dirty="0"/>
              <a:t>的内部接口</a:t>
            </a:r>
            <a:r>
              <a:rPr lang="en-US" altLang="zh-CN" sz="2800" dirty="0"/>
              <a:t>API</a:t>
            </a:r>
            <a:r>
              <a:rPr lang="zh-CN" altLang="en-US" sz="2800" dirty="0"/>
              <a:t>文档</a:t>
            </a:r>
          </a:p>
        </p:txBody>
      </p:sp>
      <p:sp>
        <p:nvSpPr>
          <p:cNvPr id="8" name="矩形 7">
            <a:extLst>
              <a:ext uri="{FF2B5EF4-FFF2-40B4-BE49-F238E27FC236}">
                <a16:creationId xmlns:a16="http://schemas.microsoft.com/office/drawing/2014/main" id="{B2233EA3-074D-4B36-AAF5-C16E0410B909}"/>
              </a:ext>
            </a:extLst>
          </p:cNvPr>
          <p:cNvSpPr/>
          <p:nvPr/>
        </p:nvSpPr>
        <p:spPr>
          <a:xfrm>
            <a:off x="450004" y="5813714"/>
            <a:ext cx="9506360" cy="369332"/>
          </a:xfrm>
          <a:prstGeom prst="rect">
            <a:avLst/>
          </a:prstGeom>
        </p:spPr>
        <p:txBody>
          <a:bodyPr wrap="square">
            <a:spAutoFit/>
          </a:bodyPr>
          <a:lstStyle/>
          <a:p>
            <a:r>
              <a:rPr lang="zh-CN" altLang="en-US" dirty="0"/>
              <a:t>中文版：https://github.com/PYGC/Mastering-the-FreeRTOS-Real-Time-Kernel-CN</a:t>
            </a:r>
          </a:p>
        </p:txBody>
      </p:sp>
    </p:spTree>
    <p:extLst>
      <p:ext uri="{BB962C8B-B14F-4D97-AF65-F5344CB8AC3E}">
        <p14:creationId xmlns:p14="http://schemas.microsoft.com/office/powerpoint/2010/main" val="2363569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E5B12F3-B926-4D44-8247-875B83F083EF}"/>
              </a:ext>
            </a:extLst>
          </p:cNvPr>
          <p:cNvPicPr>
            <a:picLocks noChangeAspect="1"/>
          </p:cNvPicPr>
          <p:nvPr/>
        </p:nvPicPr>
        <p:blipFill>
          <a:blip r:embed="rId2"/>
          <a:stretch>
            <a:fillRect/>
          </a:stretch>
        </p:blipFill>
        <p:spPr>
          <a:xfrm>
            <a:off x="2557051" y="249203"/>
            <a:ext cx="6352431" cy="6359593"/>
          </a:xfrm>
          <a:prstGeom prst="rect">
            <a:avLst/>
          </a:prstGeom>
        </p:spPr>
      </p:pic>
    </p:spTree>
    <p:extLst>
      <p:ext uri="{BB962C8B-B14F-4D97-AF65-F5344CB8AC3E}">
        <p14:creationId xmlns:p14="http://schemas.microsoft.com/office/powerpoint/2010/main" val="2278987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F2B25B9-09CA-4EDA-97C9-5E9CD30B5743}"/>
              </a:ext>
            </a:extLst>
          </p:cNvPr>
          <p:cNvPicPr>
            <a:picLocks noChangeAspect="1"/>
          </p:cNvPicPr>
          <p:nvPr/>
        </p:nvPicPr>
        <p:blipFill>
          <a:blip r:embed="rId2"/>
          <a:stretch>
            <a:fillRect/>
          </a:stretch>
        </p:blipFill>
        <p:spPr>
          <a:xfrm>
            <a:off x="-34511" y="329653"/>
            <a:ext cx="12123849" cy="5700928"/>
          </a:xfrm>
          <a:prstGeom prst="rect">
            <a:avLst/>
          </a:prstGeom>
        </p:spPr>
      </p:pic>
    </p:spTree>
    <p:extLst>
      <p:ext uri="{BB962C8B-B14F-4D97-AF65-F5344CB8AC3E}">
        <p14:creationId xmlns:p14="http://schemas.microsoft.com/office/powerpoint/2010/main" val="684021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75721F-DC92-472E-BC39-6FDC2ABA01D2}"/>
              </a:ext>
            </a:extLst>
          </p:cNvPr>
          <p:cNvSpPr>
            <a:spLocks noGrp="1"/>
          </p:cNvSpPr>
          <p:nvPr>
            <p:ph type="title"/>
          </p:nvPr>
        </p:nvSpPr>
        <p:spPr>
          <a:xfrm>
            <a:off x="732240" y="129658"/>
            <a:ext cx="3121584" cy="953494"/>
          </a:xfrm>
        </p:spPr>
        <p:txBody>
          <a:bodyPr>
            <a:normAutofit/>
          </a:bodyPr>
          <a:lstStyle/>
          <a:p>
            <a:r>
              <a:rPr lang="zh-CN" altLang="en-US" b="1" dirty="0"/>
              <a:t>任务优先级</a:t>
            </a:r>
            <a:endParaRPr lang="zh-CN" altLang="en-US" dirty="0"/>
          </a:p>
        </p:txBody>
      </p:sp>
      <p:sp>
        <p:nvSpPr>
          <p:cNvPr id="4" name="矩形 3">
            <a:extLst>
              <a:ext uri="{FF2B5EF4-FFF2-40B4-BE49-F238E27FC236}">
                <a16:creationId xmlns:a16="http://schemas.microsoft.com/office/drawing/2014/main" id="{941D9E27-AA36-4BA1-A826-1DC861ACA8F7}"/>
              </a:ext>
            </a:extLst>
          </p:cNvPr>
          <p:cNvSpPr/>
          <p:nvPr/>
        </p:nvSpPr>
        <p:spPr>
          <a:xfrm>
            <a:off x="355818" y="1720840"/>
            <a:ext cx="11460742" cy="4108817"/>
          </a:xfrm>
          <a:prstGeom prst="rect">
            <a:avLst/>
          </a:prstGeom>
        </p:spPr>
        <p:txBody>
          <a:bodyPr wrap="square">
            <a:spAutoFit/>
          </a:bodyPr>
          <a:lstStyle/>
          <a:p>
            <a:pPr marL="457200" indent="-457200">
              <a:spcBef>
                <a:spcPts val="1800"/>
              </a:spcBef>
              <a:buAutoNum type="arabicPeriod"/>
            </a:pPr>
            <a:r>
              <a:rPr lang="zh-CN" altLang="en-US" sz="2400" dirty="0"/>
              <a:t>优先级范围在0 到 configMAX_PRIORITIES - 1之间，其中 configMAX_PRIORITIES 在 FreeRTOSConfig.h 中定义。</a:t>
            </a:r>
            <a:endParaRPr lang="en-US" altLang="zh-CN" sz="2400" dirty="0"/>
          </a:p>
          <a:p>
            <a:pPr marL="457200" indent="-457200">
              <a:spcBef>
                <a:spcPts val="1800"/>
              </a:spcBef>
              <a:buFontTx/>
              <a:buAutoNum type="arabicPeriod"/>
            </a:pPr>
            <a:r>
              <a:rPr lang="zh-CN" altLang="en-US" sz="2400" dirty="0"/>
              <a:t>如果configUSE_PORT_OPTIMISED_TASK_SELECTION 设置为 1，则 configMAX_PRIORITIES 不能高于 32。在所有其他情况下，configMAX_PRIORITIES 可以在合理范围内取任何值，但出于 RAM 使用效率的原因，应将其保持在实际需要的最小值。</a:t>
            </a:r>
            <a:endParaRPr lang="en-US" altLang="zh-CN" sz="2400" dirty="0"/>
          </a:p>
          <a:p>
            <a:pPr marL="457200" indent="-457200">
              <a:spcBef>
                <a:spcPts val="1800"/>
              </a:spcBef>
              <a:buFontTx/>
              <a:buAutoNum type="arabicPeriod"/>
            </a:pPr>
            <a:r>
              <a:rPr lang="zh-CN" altLang="en-US" sz="2400" dirty="0"/>
              <a:t>低优先级数字表示低优先级，空闲任务的优先级为零 (tskIDLE_PRIORITY)。</a:t>
            </a:r>
            <a:endParaRPr lang="en-US" altLang="zh-CN" sz="2400" dirty="0"/>
          </a:p>
          <a:p>
            <a:pPr marL="457200" indent="-457200">
              <a:spcBef>
                <a:spcPts val="1800"/>
              </a:spcBef>
              <a:buFontTx/>
              <a:buAutoNum type="arabicPeriod"/>
            </a:pPr>
            <a:r>
              <a:rPr lang="zh-CN" altLang="en-US" sz="2400" dirty="0"/>
              <a:t>处于运行状态的任务始终是能够运行的最高优先级任务，任意数量的任务可以共享相同的优先级。</a:t>
            </a:r>
            <a:endParaRPr lang="en-US" altLang="zh-CN" sz="2400" dirty="0"/>
          </a:p>
        </p:txBody>
      </p:sp>
    </p:spTree>
    <p:extLst>
      <p:ext uri="{BB962C8B-B14F-4D97-AF65-F5344CB8AC3E}">
        <p14:creationId xmlns:p14="http://schemas.microsoft.com/office/powerpoint/2010/main" val="2178647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791AB3-E831-40B5-843B-43967ECF3E2C}"/>
              </a:ext>
            </a:extLst>
          </p:cNvPr>
          <p:cNvPicPr>
            <a:picLocks noChangeAspect="1"/>
          </p:cNvPicPr>
          <p:nvPr/>
        </p:nvPicPr>
        <p:blipFill>
          <a:blip r:embed="rId2"/>
          <a:stretch>
            <a:fillRect/>
          </a:stretch>
        </p:blipFill>
        <p:spPr>
          <a:xfrm>
            <a:off x="708059" y="977624"/>
            <a:ext cx="4559534" cy="3302170"/>
          </a:xfrm>
          <a:prstGeom prst="rect">
            <a:avLst/>
          </a:prstGeom>
        </p:spPr>
      </p:pic>
      <p:sp>
        <p:nvSpPr>
          <p:cNvPr id="5" name="文本框 4">
            <a:extLst>
              <a:ext uri="{FF2B5EF4-FFF2-40B4-BE49-F238E27FC236}">
                <a16:creationId xmlns:a16="http://schemas.microsoft.com/office/drawing/2014/main" id="{D1CCF0E2-738D-4A83-8E89-8422DB2871A9}"/>
              </a:ext>
            </a:extLst>
          </p:cNvPr>
          <p:cNvSpPr txBox="1"/>
          <p:nvPr/>
        </p:nvSpPr>
        <p:spPr>
          <a:xfrm>
            <a:off x="600443" y="247242"/>
            <a:ext cx="3738524" cy="646331"/>
          </a:xfrm>
          <a:prstGeom prst="rect">
            <a:avLst/>
          </a:prstGeom>
          <a:noFill/>
        </p:spPr>
        <p:txBody>
          <a:bodyPr wrap="none" rtlCol="0">
            <a:spAutoFit/>
          </a:bodyPr>
          <a:lstStyle/>
          <a:p>
            <a:r>
              <a:rPr lang="zh-CN" altLang="en-US" sz="3600" dirty="0"/>
              <a:t>数据结构</a:t>
            </a:r>
            <a:r>
              <a:rPr lang="en-US" altLang="zh-CN" sz="3600" dirty="0"/>
              <a:t>——TCB</a:t>
            </a:r>
            <a:endParaRPr lang="zh-CN" altLang="en-US" sz="3600" dirty="0"/>
          </a:p>
        </p:txBody>
      </p:sp>
      <p:sp>
        <p:nvSpPr>
          <p:cNvPr id="2" name="文本框 1">
            <a:extLst>
              <a:ext uri="{FF2B5EF4-FFF2-40B4-BE49-F238E27FC236}">
                <a16:creationId xmlns:a16="http://schemas.microsoft.com/office/drawing/2014/main" id="{8BA5EF58-8D3F-4EE2-A81F-8456CAA0B60E}"/>
              </a:ext>
            </a:extLst>
          </p:cNvPr>
          <p:cNvSpPr txBox="1"/>
          <p:nvPr/>
        </p:nvSpPr>
        <p:spPr>
          <a:xfrm>
            <a:off x="708059" y="4607320"/>
            <a:ext cx="4972836" cy="1938992"/>
          </a:xfrm>
          <a:prstGeom prst="rect">
            <a:avLst/>
          </a:prstGeom>
          <a:noFill/>
        </p:spPr>
        <p:txBody>
          <a:bodyPr wrap="none" rtlCol="0">
            <a:spAutoFit/>
          </a:bodyPr>
          <a:lstStyle/>
          <a:p>
            <a:r>
              <a:rPr lang="en-US" altLang="zh-CN" sz="2400" dirty="0" err="1"/>
              <a:t>xStateListItem</a:t>
            </a:r>
            <a:r>
              <a:rPr lang="en-US" altLang="zh-CN" sz="2400" dirty="0"/>
              <a:t>——</a:t>
            </a:r>
            <a:r>
              <a:rPr lang="zh-CN" altLang="en-US" sz="2400" dirty="0"/>
              <a:t>状态列表</a:t>
            </a:r>
            <a:endParaRPr lang="en-US" altLang="zh-CN" sz="2400" dirty="0"/>
          </a:p>
          <a:p>
            <a:r>
              <a:rPr lang="en-US" altLang="zh-CN" sz="2400" dirty="0" err="1"/>
              <a:t>xEventListItem</a:t>
            </a:r>
            <a:r>
              <a:rPr lang="en-US" altLang="zh-CN" sz="2400" dirty="0"/>
              <a:t>——</a:t>
            </a:r>
            <a:r>
              <a:rPr lang="zh-CN" altLang="en-US" sz="2400" dirty="0"/>
              <a:t>事件列表</a:t>
            </a:r>
            <a:endParaRPr lang="en-US" altLang="zh-CN" sz="2400" dirty="0"/>
          </a:p>
          <a:p>
            <a:r>
              <a:rPr lang="en-US" altLang="zh-CN" sz="2400" dirty="0" err="1"/>
              <a:t>uxPriority</a:t>
            </a:r>
            <a:r>
              <a:rPr lang="en-US" altLang="zh-CN" sz="2400" dirty="0"/>
              <a:t>——</a:t>
            </a:r>
            <a:r>
              <a:rPr lang="zh-CN" altLang="en-US" sz="2400" dirty="0"/>
              <a:t>任务优先级，</a:t>
            </a:r>
            <a:r>
              <a:rPr lang="en-US" altLang="zh-CN" sz="2400" dirty="0"/>
              <a:t>0</a:t>
            </a:r>
            <a:r>
              <a:rPr lang="zh-CN" altLang="en-US" sz="2400" dirty="0"/>
              <a:t>为最低</a:t>
            </a:r>
            <a:endParaRPr lang="en-US" altLang="zh-CN" sz="2400" dirty="0"/>
          </a:p>
          <a:p>
            <a:r>
              <a:rPr lang="en-US" altLang="zh-CN" sz="2400" dirty="0" err="1"/>
              <a:t>pxStack</a:t>
            </a:r>
            <a:r>
              <a:rPr lang="en-US" altLang="zh-CN" sz="2400" dirty="0"/>
              <a:t>——</a:t>
            </a:r>
            <a:r>
              <a:rPr lang="zh-CN" altLang="en-US" sz="2400" dirty="0"/>
              <a:t>指向任务栈</a:t>
            </a:r>
            <a:endParaRPr lang="en-US" altLang="zh-CN" sz="2400" dirty="0"/>
          </a:p>
          <a:p>
            <a:r>
              <a:rPr lang="en-US" altLang="zh-CN" sz="2400" dirty="0" err="1"/>
              <a:t>pcTaskName</a:t>
            </a:r>
            <a:r>
              <a:rPr lang="en-US" altLang="zh-CN" sz="2400" dirty="0"/>
              <a:t>——</a:t>
            </a:r>
            <a:r>
              <a:rPr lang="zh-CN" altLang="en-US" sz="2400" dirty="0"/>
              <a:t>任务名</a:t>
            </a:r>
            <a:endParaRPr lang="en-US" altLang="zh-CN" dirty="0"/>
          </a:p>
        </p:txBody>
      </p:sp>
    </p:spTree>
    <p:extLst>
      <p:ext uri="{BB962C8B-B14F-4D97-AF65-F5344CB8AC3E}">
        <p14:creationId xmlns:p14="http://schemas.microsoft.com/office/powerpoint/2010/main" val="18218587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FF0000"/>
          </a:solidFill>
          <a:tailEnd type="triangle"/>
        </a:ln>
      </a:spPr>
      <a:bodyPr/>
      <a:lstStyle/>
      <a:style>
        <a:lnRef idx="3">
          <a:schemeClr val="accent2"/>
        </a:lnRef>
        <a:fillRef idx="0">
          <a:schemeClr val="accent2"/>
        </a:fillRef>
        <a:effectRef idx="2">
          <a:schemeClr val="accent2"/>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5550</TotalTime>
  <Words>1967</Words>
  <Application>Microsoft Office PowerPoint</Application>
  <PresentationFormat>宽屏</PresentationFormat>
  <Paragraphs>193</Paragraphs>
  <Slides>68</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68</vt:i4>
      </vt:variant>
    </vt:vector>
  </HeadingPairs>
  <TitlesOfParts>
    <vt:vector size="76" baseType="lpstr">
      <vt:lpstr>Open Sans</vt:lpstr>
      <vt:lpstr>RockwellStd</vt:lpstr>
      <vt:lpstr>等线</vt:lpstr>
      <vt:lpstr>等线 Light</vt:lpstr>
      <vt:lpstr>微软雅黑 Light</vt:lpstr>
      <vt:lpstr>Arial</vt:lpstr>
      <vt:lpstr>Wingdings</vt:lpstr>
      <vt:lpstr>Office 主题​​</vt:lpstr>
      <vt:lpstr>FreeRTOS</vt:lpstr>
      <vt:lpstr>PowerPoint 演示文稿</vt:lpstr>
      <vt:lpstr>PowerPoint 演示文稿</vt:lpstr>
      <vt:lpstr>PowerPoint 演示文稿</vt:lpstr>
      <vt:lpstr>PowerPoint 演示文稿</vt:lpstr>
      <vt:lpstr>PowerPoint 演示文稿</vt:lpstr>
      <vt:lpstr>PowerPoint 演示文稿</vt:lpstr>
      <vt:lpstr>任务优先级</vt:lpstr>
      <vt:lpstr>PowerPoint 演示文稿</vt:lpstr>
      <vt:lpstr>PowerPoint 演示文稿</vt:lpstr>
      <vt:lpstr>PowerPoint 演示文稿</vt:lpstr>
      <vt:lpstr>任务函数示例</vt:lpstr>
      <vt:lpstr>创建任务简要执行过程</vt:lpstr>
      <vt:lpstr>PowerPoint 演示文稿</vt:lpstr>
      <vt:lpstr>PowerPoint 演示文稿</vt:lpstr>
      <vt:lpstr>PowerPoint 演示文稿</vt:lpstr>
      <vt:lpstr>FreeRTOS调度算法</vt:lpstr>
      <vt:lpstr>具有时间切片的优先抢占式调度1——优先级唯一</vt:lpstr>
      <vt:lpstr>具有时间切片的优先抢占式调度2——优先级共享</vt:lpstr>
      <vt:lpstr>具有时间切片的优先抢占式调度3——Idle task自愿放弃时间片</vt:lpstr>
      <vt:lpstr>没有时间分片的优先级抢占式调度</vt:lpstr>
      <vt:lpstr>时间片与没有时间片的优先级抢占式调度对比</vt:lpstr>
      <vt:lpstr>协作式调度（高优先级任务无法抢占）</vt:lpstr>
      <vt:lpstr>抢占式调度与协作时调度对比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单内核RTOS——FreeRTOS</dc:title>
  <dc:creator>dabo</dc:creator>
  <cp:lastModifiedBy>dabo</cp:lastModifiedBy>
  <cp:revision>574</cp:revision>
  <dcterms:created xsi:type="dcterms:W3CDTF">2021-12-04T14:28:21Z</dcterms:created>
  <dcterms:modified xsi:type="dcterms:W3CDTF">2021-12-13T07:22:46Z</dcterms:modified>
</cp:coreProperties>
</file>